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0" r:id="rId3"/>
  </p:sldMasterIdLst>
  <p:notesMasterIdLst>
    <p:notesMasterId r:id="rId5"/>
  </p:notesMasterIdLst>
  <p:sldIdLst>
    <p:sldId id="278" r:id="rId4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1" r:id="rId18"/>
    <p:sldId id="260" r:id="rId1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F5FD2-31F0-4C0B-95CA-811A8A4E6F51}" type="datetimeFigureOut">
              <a:rPr lang="ko-KR" altLang="en-US" smtClean="0"/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  <a:endParaRPr lang="ko-KR" altLang="en-US"/>
          </a:p>
          <a:p>
            <a:pPr lvl="1"/>
            <a:r>
              <a:rPr lang="ko-KR" altLang="en-US"/>
              <a:t>둘째 수준</a:t>
            </a:r>
            <a:endParaRPr lang="ko-KR" altLang="en-US"/>
          </a:p>
          <a:p>
            <a:pPr lvl="2"/>
            <a:r>
              <a:rPr lang="ko-KR" altLang="en-US"/>
              <a:t>셋째 수준</a:t>
            </a:r>
            <a:endParaRPr lang="ko-KR" altLang="en-US"/>
          </a:p>
          <a:p>
            <a:pPr lvl="3"/>
            <a:r>
              <a:rPr lang="ko-KR" altLang="en-US"/>
              <a:t>넷째 수준</a:t>
            </a:r>
            <a:endParaRPr lang="ko-KR" altLang="en-US"/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01942-F20C-4A08-95F5-2A6986C15CBB}" type="slidenum">
              <a:rPr lang="ko-KR" altLang="en-US" smtClean="0"/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44805" y="81528"/>
            <a:ext cx="918940" cy="885825"/>
          </a:xfrm>
          <a:prstGeom prst="rect">
            <a:avLst/>
          </a:prstGeom>
        </p:spPr>
      </p:pic>
      <p:sp>
        <p:nvSpPr>
          <p:cNvPr id="9" name="직사각형 8"/>
          <p:cNvSpPr/>
          <p:nvPr userDrawn="1"/>
        </p:nvSpPr>
        <p:spPr>
          <a:xfrm>
            <a:off x="0" y="1285876"/>
            <a:ext cx="12192000" cy="462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Picture 2" descr="IEEE - Advancing Technology for Humanity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301" y="193448"/>
            <a:ext cx="1178881" cy="66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ICAS 202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7" y="168161"/>
            <a:ext cx="3129703" cy="59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/>
            <a:r>
              <a:rPr lang="ko-KR" altLang="en-US"/>
              <a:t>두 번째 수준</a:t>
            </a:r>
            <a:endParaRPr lang="ko-KR" altLang="en-US"/>
          </a:p>
          <a:p>
            <a:pPr lvl="2"/>
            <a:r>
              <a:rPr lang="ko-KR" altLang="en-US"/>
              <a:t>세 번째 수준</a:t>
            </a:r>
            <a:endParaRPr lang="ko-KR" altLang="en-US"/>
          </a:p>
          <a:p>
            <a:pPr lvl="3"/>
            <a:r>
              <a:rPr lang="ko-KR" altLang="en-US"/>
              <a:t>네 번째 수준</a:t>
            </a:r>
            <a:endParaRPr lang="ko-KR" altLang="en-US"/>
          </a:p>
          <a:p>
            <a:pPr lvl="4"/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/>
            <a:r>
              <a:rPr lang="ko-KR" altLang="en-US"/>
              <a:t>두 번째 수준</a:t>
            </a:r>
            <a:endParaRPr lang="ko-KR" altLang="en-US"/>
          </a:p>
          <a:p>
            <a:pPr lvl="2"/>
            <a:r>
              <a:rPr lang="ko-KR" altLang="en-US"/>
              <a:t>세 번째 수준</a:t>
            </a:r>
            <a:endParaRPr lang="ko-KR" altLang="en-US"/>
          </a:p>
          <a:p>
            <a:pPr lvl="3"/>
            <a:r>
              <a:rPr lang="ko-KR" altLang="en-US"/>
              <a:t>네 번째 수준</a:t>
            </a:r>
            <a:endParaRPr lang="ko-KR" altLang="en-US"/>
          </a:p>
          <a:p>
            <a:pPr lvl="4"/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44805" y="81528"/>
            <a:ext cx="918940" cy="885825"/>
          </a:xfrm>
          <a:prstGeom prst="rect">
            <a:avLst/>
          </a:prstGeom>
        </p:spPr>
      </p:pic>
      <p:sp>
        <p:nvSpPr>
          <p:cNvPr id="9" name="직사각형 8"/>
          <p:cNvSpPr/>
          <p:nvPr userDrawn="1"/>
        </p:nvSpPr>
        <p:spPr>
          <a:xfrm>
            <a:off x="0" y="1285876"/>
            <a:ext cx="12192000" cy="462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Picture 2" descr="IEEE - Advancing Technology for Humanity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301" y="193448"/>
            <a:ext cx="1178881" cy="66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ICAS 202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7" y="168161"/>
            <a:ext cx="3129703" cy="59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286875" y="6442075"/>
            <a:ext cx="2743200" cy="365125"/>
          </a:xfrm>
        </p:spPr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-6350" y="0"/>
            <a:ext cx="12192000" cy="4864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330200" y="889000"/>
            <a:ext cx="11544300" cy="55753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/>
            <a:r>
              <a:rPr lang="ko-KR" altLang="en-US"/>
              <a:t>두 번째 수준</a:t>
            </a:r>
            <a:endParaRPr lang="ko-KR" altLang="en-US"/>
          </a:p>
          <a:p>
            <a:pPr lvl="2"/>
            <a:r>
              <a:rPr lang="ko-KR" altLang="en-US"/>
              <a:t>세 번째 수준</a:t>
            </a:r>
            <a:endParaRPr lang="ko-KR" altLang="en-US"/>
          </a:p>
          <a:p>
            <a:pPr lvl="3"/>
            <a:r>
              <a:rPr lang="ko-KR" altLang="en-US"/>
              <a:t>네 번째 수준</a:t>
            </a:r>
            <a:endParaRPr lang="ko-KR" altLang="en-US"/>
          </a:p>
          <a:p>
            <a:pPr lvl="4"/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/>
            <a:r>
              <a:rPr lang="ko-KR" altLang="en-US"/>
              <a:t>두 번째 수준</a:t>
            </a:r>
            <a:endParaRPr lang="ko-KR" altLang="en-US"/>
          </a:p>
          <a:p>
            <a:pPr lvl="2"/>
            <a:r>
              <a:rPr lang="ko-KR" altLang="en-US"/>
              <a:t>세 번째 수준</a:t>
            </a:r>
            <a:endParaRPr lang="ko-KR" altLang="en-US"/>
          </a:p>
          <a:p>
            <a:pPr lvl="3"/>
            <a:r>
              <a:rPr lang="ko-KR" altLang="en-US"/>
              <a:t>네 번째 수준</a:t>
            </a:r>
            <a:endParaRPr lang="ko-KR" altLang="en-US"/>
          </a:p>
          <a:p>
            <a:pPr lvl="4"/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/>
            <a:r>
              <a:rPr lang="ko-KR" altLang="en-US"/>
              <a:t>두 번째 수준</a:t>
            </a:r>
            <a:endParaRPr lang="ko-KR" altLang="en-US"/>
          </a:p>
          <a:p>
            <a:pPr lvl="2"/>
            <a:r>
              <a:rPr lang="ko-KR" altLang="en-US"/>
              <a:t>세 번째 수준</a:t>
            </a:r>
            <a:endParaRPr lang="ko-KR" altLang="en-US"/>
          </a:p>
          <a:p>
            <a:pPr lvl="3"/>
            <a:r>
              <a:rPr lang="ko-KR" altLang="en-US"/>
              <a:t>네 번째 수준</a:t>
            </a:r>
            <a:endParaRPr lang="ko-KR" altLang="en-US"/>
          </a:p>
          <a:p>
            <a:pPr lvl="4"/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/>
            <a:r>
              <a:rPr lang="ko-KR" altLang="en-US"/>
              <a:t>두 번째 수준</a:t>
            </a:r>
            <a:endParaRPr lang="ko-KR" altLang="en-US"/>
          </a:p>
          <a:p>
            <a:pPr lvl="2"/>
            <a:r>
              <a:rPr lang="ko-KR" altLang="en-US"/>
              <a:t>세 번째 수준</a:t>
            </a:r>
            <a:endParaRPr lang="ko-KR" altLang="en-US"/>
          </a:p>
          <a:p>
            <a:pPr lvl="3"/>
            <a:r>
              <a:rPr lang="ko-KR" altLang="en-US"/>
              <a:t>네 번째 수준</a:t>
            </a:r>
            <a:endParaRPr lang="ko-KR" altLang="en-US"/>
          </a:p>
          <a:p>
            <a:pPr lvl="4"/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/>
            <a:r>
              <a:rPr lang="ko-KR" altLang="en-US"/>
              <a:t>두 번째 수준</a:t>
            </a:r>
            <a:endParaRPr lang="ko-KR" altLang="en-US"/>
          </a:p>
          <a:p>
            <a:pPr lvl="2"/>
            <a:r>
              <a:rPr lang="ko-KR" altLang="en-US"/>
              <a:t>세 번째 수준</a:t>
            </a:r>
            <a:endParaRPr lang="ko-KR" altLang="en-US"/>
          </a:p>
          <a:p>
            <a:pPr lvl="3"/>
            <a:r>
              <a:rPr lang="ko-KR" altLang="en-US"/>
              <a:t>네 번째 수준</a:t>
            </a:r>
            <a:endParaRPr lang="ko-KR" altLang="en-US"/>
          </a:p>
          <a:p>
            <a:pPr lvl="4"/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286875" y="6442075"/>
            <a:ext cx="2743200" cy="365125"/>
          </a:xfrm>
        </p:spPr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-6350" y="0"/>
            <a:ext cx="12192000" cy="4864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330200" y="889000"/>
            <a:ext cx="11544300" cy="55753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/>
            <a:r>
              <a:rPr lang="ko-KR" altLang="en-US"/>
              <a:t>두 번째 수준</a:t>
            </a:r>
            <a:endParaRPr lang="ko-KR" altLang="en-US"/>
          </a:p>
          <a:p>
            <a:pPr lvl="2"/>
            <a:r>
              <a:rPr lang="ko-KR" altLang="en-US"/>
              <a:t>세 번째 수준</a:t>
            </a:r>
            <a:endParaRPr lang="ko-KR" altLang="en-US"/>
          </a:p>
          <a:p>
            <a:pPr lvl="3"/>
            <a:r>
              <a:rPr lang="ko-KR" altLang="en-US"/>
              <a:t>네 번째 수준</a:t>
            </a:r>
            <a:endParaRPr lang="ko-KR" altLang="en-US"/>
          </a:p>
          <a:p>
            <a:pPr lvl="4"/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/>
            <a:r>
              <a:rPr lang="ko-KR" altLang="en-US"/>
              <a:t>두 번째 수준</a:t>
            </a:r>
            <a:endParaRPr lang="ko-KR" altLang="en-US"/>
          </a:p>
          <a:p>
            <a:pPr lvl="2"/>
            <a:r>
              <a:rPr lang="ko-KR" altLang="en-US"/>
              <a:t>세 번째 수준</a:t>
            </a:r>
            <a:endParaRPr lang="ko-KR" altLang="en-US"/>
          </a:p>
          <a:p>
            <a:pPr lvl="3"/>
            <a:r>
              <a:rPr lang="ko-KR" altLang="en-US"/>
              <a:t>네 번째 수준</a:t>
            </a:r>
            <a:endParaRPr lang="ko-KR" altLang="en-US"/>
          </a:p>
          <a:p>
            <a:pPr lvl="4"/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/>
            <a:r>
              <a:rPr lang="ko-KR" altLang="en-US"/>
              <a:t>두 번째 수준</a:t>
            </a:r>
            <a:endParaRPr lang="ko-KR" altLang="en-US"/>
          </a:p>
          <a:p>
            <a:pPr lvl="2"/>
            <a:r>
              <a:rPr lang="ko-KR" altLang="en-US"/>
              <a:t>세 번째 수준</a:t>
            </a:r>
            <a:endParaRPr lang="ko-KR" altLang="en-US"/>
          </a:p>
          <a:p>
            <a:pPr lvl="3"/>
            <a:r>
              <a:rPr lang="ko-KR" altLang="en-US"/>
              <a:t>네 번째 수준</a:t>
            </a:r>
            <a:endParaRPr lang="ko-KR" altLang="en-US"/>
          </a:p>
          <a:p>
            <a:pPr lvl="4"/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/>
            <a:r>
              <a:rPr lang="ko-KR" altLang="en-US"/>
              <a:t>두 번째 수준</a:t>
            </a:r>
            <a:endParaRPr lang="ko-KR" altLang="en-US"/>
          </a:p>
          <a:p>
            <a:pPr lvl="2"/>
            <a:r>
              <a:rPr lang="ko-KR" altLang="en-US"/>
              <a:t>세 번째 수준</a:t>
            </a:r>
            <a:endParaRPr lang="ko-KR" altLang="en-US"/>
          </a:p>
          <a:p>
            <a:pPr lvl="3"/>
            <a:r>
              <a:rPr lang="ko-KR" altLang="en-US"/>
              <a:t>네 번째 수준</a:t>
            </a:r>
            <a:endParaRPr lang="ko-KR" altLang="en-US"/>
          </a:p>
          <a:p>
            <a:pPr lvl="4"/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/>
            <a:r>
              <a:rPr lang="ko-KR" altLang="en-US"/>
              <a:t>두 번째 수준</a:t>
            </a:r>
            <a:endParaRPr lang="ko-KR" altLang="en-US"/>
          </a:p>
          <a:p>
            <a:pPr lvl="2"/>
            <a:r>
              <a:rPr lang="ko-KR" altLang="en-US"/>
              <a:t>세 번째 수준</a:t>
            </a:r>
            <a:endParaRPr lang="ko-KR" altLang="en-US"/>
          </a:p>
          <a:p>
            <a:pPr lvl="3"/>
            <a:r>
              <a:rPr lang="ko-KR" altLang="en-US"/>
              <a:t>네 번째 수준</a:t>
            </a:r>
            <a:endParaRPr lang="ko-KR" altLang="en-US"/>
          </a:p>
          <a:p>
            <a:pPr lvl="4"/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/>
            <a:r>
              <a:rPr lang="ko-KR" altLang="en-US"/>
              <a:t>두 번째 수준</a:t>
            </a:r>
            <a:endParaRPr lang="ko-KR" altLang="en-US"/>
          </a:p>
          <a:p>
            <a:pPr lvl="2"/>
            <a:r>
              <a:rPr lang="ko-KR" altLang="en-US"/>
              <a:t>세 번째 수준</a:t>
            </a:r>
            <a:endParaRPr lang="ko-KR" altLang="en-US"/>
          </a:p>
          <a:p>
            <a:pPr lvl="3"/>
            <a:r>
              <a:rPr lang="ko-KR" altLang="en-US"/>
              <a:t>네 번째 수준</a:t>
            </a:r>
            <a:endParaRPr lang="ko-KR" altLang="en-US"/>
          </a:p>
          <a:p>
            <a:pPr lvl="4"/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/>
            <a:r>
              <a:rPr lang="ko-KR" altLang="en-US"/>
              <a:t>두 번째 수준</a:t>
            </a:r>
            <a:endParaRPr lang="ko-KR" altLang="en-US"/>
          </a:p>
          <a:p>
            <a:pPr lvl="2"/>
            <a:r>
              <a:rPr lang="ko-KR" altLang="en-US"/>
              <a:t>세 번째 수준</a:t>
            </a:r>
            <a:endParaRPr lang="ko-KR" altLang="en-US"/>
          </a:p>
          <a:p>
            <a:pPr lvl="3"/>
            <a:r>
              <a:rPr lang="ko-KR" altLang="en-US"/>
              <a:t>네 번째 수준</a:t>
            </a:r>
            <a:endParaRPr lang="ko-KR" altLang="en-US"/>
          </a:p>
          <a:p>
            <a:pPr lvl="4"/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/>
            <a:r>
              <a:rPr lang="ko-KR" altLang="en-US"/>
              <a:t>두 번째 수준</a:t>
            </a:r>
            <a:endParaRPr lang="ko-KR" altLang="en-US"/>
          </a:p>
          <a:p>
            <a:pPr lvl="2"/>
            <a:r>
              <a:rPr lang="ko-KR" altLang="en-US"/>
              <a:t>세 번째 수준</a:t>
            </a:r>
            <a:endParaRPr lang="ko-KR" altLang="en-US"/>
          </a:p>
          <a:p>
            <a:pPr lvl="3"/>
            <a:r>
              <a:rPr lang="ko-KR" altLang="en-US"/>
              <a:t>네 번째 수준</a:t>
            </a:r>
            <a:endParaRPr lang="ko-KR" altLang="en-US"/>
          </a:p>
          <a:p>
            <a:pPr lvl="4"/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/>
            <a:r>
              <a:rPr lang="ko-KR" altLang="en-US"/>
              <a:t>두 번째 수준</a:t>
            </a:r>
            <a:endParaRPr lang="ko-KR" altLang="en-US"/>
          </a:p>
          <a:p>
            <a:pPr lvl="2"/>
            <a:r>
              <a:rPr lang="ko-KR" altLang="en-US"/>
              <a:t>세 번째 수준</a:t>
            </a:r>
            <a:endParaRPr lang="ko-KR" altLang="en-US"/>
          </a:p>
          <a:p>
            <a:pPr lvl="3"/>
            <a:r>
              <a:rPr lang="ko-KR" altLang="en-US"/>
              <a:t>네 번째 수준</a:t>
            </a:r>
            <a:endParaRPr lang="ko-KR" altLang="en-US"/>
          </a:p>
          <a:p>
            <a:pPr lvl="4"/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文本框 10"/>
          <p:cNvSpPr txBox="1"/>
          <p:nvPr/>
        </p:nvSpPr>
        <p:spPr>
          <a:xfrm>
            <a:off x="-22860" y="1334135"/>
            <a:ext cx="12238355" cy="42462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  <a:p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  <a:p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  <a:p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  <a:p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  <a:p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  <a:p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  <a:p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  <a:p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  <a:p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  <a:p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  <a:p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  <a:p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  <a:p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  <a:p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-22860" y="4443689"/>
            <a:ext cx="12185650" cy="82994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ctr"/>
            <a:r>
              <a:rPr lang="en-US" altLang="ko-KR" sz="2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2023 IEEE International Conference on Artificial</a:t>
            </a:r>
            <a:r>
              <a:rPr lang="ko-KR" altLang="en-US" sz="2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ko-KR" sz="2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Intelligence</a:t>
            </a:r>
            <a:endParaRPr lang="en-US" altLang="ko-KR" sz="2400" b="1" dirty="0">
              <a:solidFill>
                <a:schemeClr val="tx2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algn="ctr"/>
            <a:r>
              <a:rPr lang="en-US" altLang="ko-KR" sz="2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 Circuits and Systems</a:t>
            </a:r>
            <a:endParaRPr lang="en-US" altLang="ko-KR" sz="2400" b="1" dirty="0">
              <a:solidFill>
                <a:schemeClr val="tx2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6" name="11 CuadroTexto"/>
          <p:cNvSpPr txBox="1"/>
          <p:nvPr/>
        </p:nvSpPr>
        <p:spPr>
          <a:xfrm>
            <a:off x="5277982" y="1761420"/>
            <a:ext cx="158305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Title</a:t>
            </a:r>
            <a:endParaRPr lang="en-US" sz="4400" b="1" dirty="0">
              <a:solidFill>
                <a:schemeClr val="tx2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7" name="25 CuadroTexto"/>
          <p:cNvSpPr txBox="1"/>
          <p:nvPr/>
        </p:nvSpPr>
        <p:spPr>
          <a:xfrm>
            <a:off x="4921186" y="3378885"/>
            <a:ext cx="22910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Affiliation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8" name="25 CuadroTexto"/>
          <p:cNvSpPr txBox="1"/>
          <p:nvPr/>
        </p:nvSpPr>
        <p:spPr>
          <a:xfrm>
            <a:off x="3481502" y="5984837"/>
            <a:ext cx="57607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 dirty="0">
                <a:latin typeface="Arial Black" panose="020B0A04020102020204" charset="0"/>
                <a:cs typeface="Arial Black" panose="020B0A04020102020204" charset="0"/>
              </a:rPr>
              <a:t>Affiliation Logo if needed</a:t>
            </a:r>
            <a:endParaRPr lang="en-US" sz="3200" dirty="0"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9" name="25 CuadroTexto"/>
          <p:cNvSpPr txBox="1"/>
          <p:nvPr/>
        </p:nvSpPr>
        <p:spPr>
          <a:xfrm>
            <a:off x="-29210" y="2733542"/>
            <a:ext cx="12192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Authors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pic>
        <p:nvPicPr>
          <p:cNvPr id="12" name="图片 11" descr="WechatIMG58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7665" y="78105"/>
            <a:ext cx="822960" cy="1090930"/>
          </a:xfrm>
          <a:prstGeom prst="rect">
            <a:avLst/>
          </a:prstGeom>
        </p:spPr>
      </p:pic>
      <p:pic>
        <p:nvPicPr>
          <p:cNvPr id="3" name="图片 2" descr="IEEE CAS_MB Blue Lockup RGB_150pp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240" y="257810"/>
            <a:ext cx="2915920" cy="9112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  <p:sp>
        <p:nvSpPr>
          <p:cNvPr id="3" name="11 CuadroTexto"/>
          <p:cNvSpPr txBox="1"/>
          <p:nvPr/>
        </p:nvSpPr>
        <p:spPr>
          <a:xfrm>
            <a:off x="330200" y="166829"/>
            <a:ext cx="573087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Example of a good figure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92086" y="1426163"/>
            <a:ext cx="7772400" cy="4464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40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Simple graph, thick, bold axes, large fonts</a:t>
            </a:r>
            <a:endParaRPr lang="en-US" altLang="ja-JP" sz="2400" dirty="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154261" y="2286587"/>
            <a:ext cx="4143375" cy="28956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154261" y="2286587"/>
            <a:ext cx="4143375" cy="2895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4154261" y="2286587"/>
            <a:ext cx="1588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grpSp>
        <p:nvGrpSpPr>
          <p:cNvPr id="9" name="Group 130"/>
          <p:cNvGrpSpPr/>
          <p:nvPr/>
        </p:nvGrpSpPr>
        <p:grpSpPr bwMode="auto">
          <a:xfrm flipH="1">
            <a:off x="4165374" y="2286587"/>
            <a:ext cx="95250" cy="2897188"/>
            <a:chOff x="1734" y="1410"/>
            <a:chExt cx="60" cy="1825"/>
          </a:xfrm>
        </p:grpSpPr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1746" y="3234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746" y="3114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1746" y="2988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1746" y="2868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1746" y="2748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1746" y="2628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746" y="2502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1746" y="2382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1746" y="2262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1746" y="2142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1746" y="2016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1746" y="1896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1746" y="1776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1746" y="1656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1746" y="1530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>
              <a:off x="1746" y="1410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>
              <a:off x="1734" y="3234"/>
              <a:ext cx="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>
              <a:off x="1734" y="2628"/>
              <a:ext cx="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>
              <a:off x="1734" y="2016"/>
              <a:ext cx="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1734" y="1410"/>
              <a:ext cx="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4154261" y="5182187"/>
            <a:ext cx="414337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grpSp>
        <p:nvGrpSpPr>
          <p:cNvPr id="31" name="Group 122"/>
          <p:cNvGrpSpPr/>
          <p:nvPr/>
        </p:nvGrpSpPr>
        <p:grpSpPr bwMode="auto">
          <a:xfrm>
            <a:off x="4154261" y="5072650"/>
            <a:ext cx="4144963" cy="95250"/>
            <a:chOff x="1794" y="3234"/>
            <a:chExt cx="2611" cy="60"/>
          </a:xfrm>
        </p:grpSpPr>
        <p:sp>
          <p:nvSpPr>
            <p:cNvPr id="32" name="Line 32"/>
            <p:cNvSpPr>
              <a:spLocks noChangeShapeType="1"/>
            </p:cNvSpPr>
            <p:nvPr/>
          </p:nvSpPr>
          <p:spPr bwMode="auto">
            <a:xfrm flipV="1">
              <a:off x="1794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flipV="1">
              <a:off x="2316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 flipV="1">
              <a:off x="2838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 flipV="1">
              <a:off x="3360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 flipV="1">
              <a:off x="3882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 flipV="1">
              <a:off x="4404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38" name="Freeform 38"/>
          <p:cNvSpPr/>
          <p:nvPr/>
        </p:nvSpPr>
        <p:spPr bwMode="auto">
          <a:xfrm>
            <a:off x="4573361" y="3896312"/>
            <a:ext cx="409575" cy="323850"/>
          </a:xfrm>
          <a:custGeom>
            <a:avLst/>
            <a:gdLst>
              <a:gd name="T0" fmla="*/ 0 w 258"/>
              <a:gd name="T1" fmla="*/ 0 h 204"/>
              <a:gd name="T2" fmla="*/ 166330313 w 258"/>
              <a:gd name="T3" fmla="*/ 136088438 h 204"/>
              <a:gd name="T4" fmla="*/ 317539688 w 258"/>
              <a:gd name="T5" fmla="*/ 272176875 h 204"/>
              <a:gd name="T6" fmla="*/ 483870000 w 258"/>
              <a:gd name="T7" fmla="*/ 393144375 h 204"/>
              <a:gd name="T8" fmla="*/ 650200313 w 258"/>
              <a:gd name="T9" fmla="*/ 514111875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8" h="204">
                <a:moveTo>
                  <a:pt x="0" y="0"/>
                </a:moveTo>
                <a:lnTo>
                  <a:pt x="66" y="54"/>
                </a:lnTo>
                <a:lnTo>
                  <a:pt x="126" y="108"/>
                </a:lnTo>
                <a:lnTo>
                  <a:pt x="192" y="156"/>
                </a:lnTo>
                <a:lnTo>
                  <a:pt x="258" y="204"/>
                </a:lnTo>
              </a:path>
            </a:pathLst>
          </a:custGeom>
          <a:solidFill>
            <a:schemeClr val="accent2"/>
          </a:solidFill>
          <a:ln w="28575" cmpd="sng">
            <a:solidFill>
              <a:schemeClr val="accent2"/>
            </a:solidFill>
            <a:prstDash val="solid"/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9" name="Freeform 39"/>
          <p:cNvSpPr/>
          <p:nvPr/>
        </p:nvSpPr>
        <p:spPr bwMode="auto">
          <a:xfrm>
            <a:off x="4982936" y="4220162"/>
            <a:ext cx="419100" cy="190500"/>
          </a:xfrm>
          <a:custGeom>
            <a:avLst/>
            <a:gdLst>
              <a:gd name="T0" fmla="*/ 0 w 264"/>
              <a:gd name="T1" fmla="*/ 0 h 120"/>
              <a:gd name="T2" fmla="*/ 166330313 w 264"/>
              <a:gd name="T3" fmla="*/ 90725625 h 120"/>
              <a:gd name="T4" fmla="*/ 332660625 w 264"/>
              <a:gd name="T5" fmla="*/ 166330313 h 120"/>
              <a:gd name="T6" fmla="*/ 665321250 w 264"/>
              <a:gd name="T7" fmla="*/ 302418750 h 1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4" h="120">
                <a:moveTo>
                  <a:pt x="0" y="0"/>
                </a:moveTo>
                <a:lnTo>
                  <a:pt x="66" y="36"/>
                </a:lnTo>
                <a:lnTo>
                  <a:pt x="132" y="66"/>
                </a:lnTo>
                <a:lnTo>
                  <a:pt x="264" y="120"/>
                </a:lnTo>
              </a:path>
            </a:pathLst>
          </a:custGeom>
          <a:solidFill>
            <a:schemeClr val="accent2"/>
          </a:solidFill>
          <a:ln w="28575" cmpd="sng">
            <a:solidFill>
              <a:schemeClr val="accent2"/>
            </a:solidFill>
            <a:prstDash val="solid"/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" name="Freeform 40"/>
          <p:cNvSpPr/>
          <p:nvPr/>
        </p:nvSpPr>
        <p:spPr bwMode="auto">
          <a:xfrm>
            <a:off x="5402036" y="4410662"/>
            <a:ext cx="409575" cy="123825"/>
          </a:xfrm>
          <a:custGeom>
            <a:avLst/>
            <a:gdLst>
              <a:gd name="T0" fmla="*/ 0 w 258"/>
              <a:gd name="T1" fmla="*/ 0 h 78"/>
              <a:gd name="T2" fmla="*/ 317539688 w 258"/>
              <a:gd name="T3" fmla="*/ 105846563 h 78"/>
              <a:gd name="T4" fmla="*/ 650200313 w 258"/>
              <a:gd name="T5" fmla="*/ 196572188 h 7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8" h="78">
                <a:moveTo>
                  <a:pt x="0" y="0"/>
                </a:moveTo>
                <a:lnTo>
                  <a:pt x="126" y="42"/>
                </a:lnTo>
                <a:lnTo>
                  <a:pt x="258" y="78"/>
                </a:lnTo>
              </a:path>
            </a:pathLst>
          </a:custGeom>
          <a:solidFill>
            <a:schemeClr val="accent2"/>
          </a:solidFill>
          <a:ln w="28575" cmpd="sng">
            <a:solidFill>
              <a:schemeClr val="accent2"/>
            </a:solidFill>
            <a:prstDash val="solid"/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1" name="Freeform 41"/>
          <p:cNvSpPr/>
          <p:nvPr/>
        </p:nvSpPr>
        <p:spPr bwMode="auto">
          <a:xfrm>
            <a:off x="5811611" y="4534487"/>
            <a:ext cx="419100" cy="95250"/>
          </a:xfrm>
          <a:custGeom>
            <a:avLst/>
            <a:gdLst>
              <a:gd name="T0" fmla="*/ 0 w 264"/>
              <a:gd name="T1" fmla="*/ 0 h 60"/>
              <a:gd name="T2" fmla="*/ 120967500 w 264"/>
              <a:gd name="T3" fmla="*/ 30241875 h 60"/>
              <a:gd name="T4" fmla="*/ 272176875 w 264"/>
              <a:gd name="T5" fmla="*/ 75604688 h 60"/>
              <a:gd name="T6" fmla="*/ 347781563 w 264"/>
              <a:gd name="T7" fmla="*/ 90725625 h 60"/>
              <a:gd name="T8" fmla="*/ 438507188 w 264"/>
              <a:gd name="T9" fmla="*/ 105846563 h 60"/>
              <a:gd name="T10" fmla="*/ 544353750 w 264"/>
              <a:gd name="T11" fmla="*/ 136088438 h 60"/>
              <a:gd name="T12" fmla="*/ 665321250 w 264"/>
              <a:gd name="T13" fmla="*/ 151209375 h 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4" h="60">
                <a:moveTo>
                  <a:pt x="0" y="0"/>
                </a:moveTo>
                <a:lnTo>
                  <a:pt x="48" y="12"/>
                </a:lnTo>
                <a:lnTo>
                  <a:pt x="108" y="30"/>
                </a:lnTo>
                <a:lnTo>
                  <a:pt x="138" y="36"/>
                </a:lnTo>
                <a:lnTo>
                  <a:pt x="174" y="42"/>
                </a:lnTo>
                <a:lnTo>
                  <a:pt x="216" y="54"/>
                </a:lnTo>
                <a:lnTo>
                  <a:pt x="264" y="60"/>
                </a:lnTo>
              </a:path>
            </a:pathLst>
          </a:custGeom>
          <a:solidFill>
            <a:schemeClr val="accent2"/>
          </a:solidFill>
          <a:ln w="28575" cmpd="sng">
            <a:solidFill>
              <a:schemeClr val="accent2"/>
            </a:solidFill>
            <a:prstDash val="solid"/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2" name="Freeform 42"/>
          <p:cNvSpPr/>
          <p:nvPr/>
        </p:nvSpPr>
        <p:spPr bwMode="auto">
          <a:xfrm>
            <a:off x="6230711" y="4629737"/>
            <a:ext cx="1238250" cy="161925"/>
          </a:xfrm>
          <a:custGeom>
            <a:avLst/>
            <a:gdLst>
              <a:gd name="T0" fmla="*/ 0 w 780"/>
              <a:gd name="T1" fmla="*/ 0 h 102"/>
              <a:gd name="T2" fmla="*/ 181451250 w 780"/>
              <a:gd name="T3" fmla="*/ 30241875 h 102"/>
              <a:gd name="T4" fmla="*/ 393144375 w 780"/>
              <a:gd name="T5" fmla="*/ 60483750 h 102"/>
              <a:gd name="T6" fmla="*/ 635079375 w 780"/>
              <a:gd name="T7" fmla="*/ 90725625 h 102"/>
              <a:gd name="T8" fmla="*/ 907256250 w 780"/>
              <a:gd name="T9" fmla="*/ 120967500 h 102"/>
              <a:gd name="T10" fmla="*/ 1436489063 w 780"/>
              <a:gd name="T11" fmla="*/ 196572188 h 102"/>
              <a:gd name="T12" fmla="*/ 1708665938 w 780"/>
              <a:gd name="T13" fmla="*/ 226814063 h 102"/>
              <a:gd name="T14" fmla="*/ 1965721875 w 780"/>
              <a:gd name="T15" fmla="*/ 257055938 h 10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80" h="102">
                <a:moveTo>
                  <a:pt x="0" y="0"/>
                </a:moveTo>
                <a:lnTo>
                  <a:pt x="72" y="12"/>
                </a:lnTo>
                <a:lnTo>
                  <a:pt x="156" y="24"/>
                </a:lnTo>
                <a:lnTo>
                  <a:pt x="252" y="36"/>
                </a:lnTo>
                <a:lnTo>
                  <a:pt x="360" y="48"/>
                </a:lnTo>
                <a:lnTo>
                  <a:pt x="570" y="78"/>
                </a:lnTo>
                <a:lnTo>
                  <a:pt x="678" y="90"/>
                </a:lnTo>
                <a:lnTo>
                  <a:pt x="780" y="102"/>
                </a:lnTo>
              </a:path>
            </a:pathLst>
          </a:custGeom>
          <a:solidFill>
            <a:schemeClr val="accent2"/>
          </a:solidFill>
          <a:ln w="28575" cmpd="sng">
            <a:solidFill>
              <a:schemeClr val="accent2"/>
            </a:solidFill>
            <a:prstDash val="solid"/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3" name="Freeform 43"/>
          <p:cNvSpPr/>
          <p:nvPr/>
        </p:nvSpPr>
        <p:spPr bwMode="auto">
          <a:xfrm>
            <a:off x="4573361" y="3248612"/>
            <a:ext cx="409575" cy="485775"/>
          </a:xfrm>
          <a:custGeom>
            <a:avLst/>
            <a:gdLst>
              <a:gd name="T0" fmla="*/ 0 w 258"/>
              <a:gd name="T1" fmla="*/ 0 h 306"/>
              <a:gd name="T2" fmla="*/ 166330313 w 258"/>
              <a:gd name="T3" fmla="*/ 196572188 h 306"/>
              <a:gd name="T4" fmla="*/ 317539688 w 258"/>
              <a:gd name="T5" fmla="*/ 408265313 h 306"/>
              <a:gd name="T6" fmla="*/ 483870000 w 258"/>
              <a:gd name="T7" fmla="*/ 604837500 h 306"/>
              <a:gd name="T8" fmla="*/ 650200313 w 258"/>
              <a:gd name="T9" fmla="*/ 771167813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8" h="306">
                <a:moveTo>
                  <a:pt x="0" y="0"/>
                </a:moveTo>
                <a:lnTo>
                  <a:pt x="66" y="78"/>
                </a:lnTo>
                <a:lnTo>
                  <a:pt x="126" y="162"/>
                </a:lnTo>
                <a:lnTo>
                  <a:pt x="192" y="240"/>
                </a:lnTo>
                <a:lnTo>
                  <a:pt x="258" y="306"/>
                </a:lnTo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4" name="Freeform 44"/>
          <p:cNvSpPr/>
          <p:nvPr/>
        </p:nvSpPr>
        <p:spPr bwMode="auto">
          <a:xfrm>
            <a:off x="4982936" y="3734387"/>
            <a:ext cx="419100" cy="285750"/>
          </a:xfrm>
          <a:custGeom>
            <a:avLst/>
            <a:gdLst>
              <a:gd name="T0" fmla="*/ 0 w 264"/>
              <a:gd name="T1" fmla="*/ 0 h 180"/>
              <a:gd name="T2" fmla="*/ 166330313 w 264"/>
              <a:gd name="T3" fmla="*/ 136088438 h 180"/>
              <a:gd name="T4" fmla="*/ 332660625 w 264"/>
              <a:gd name="T5" fmla="*/ 257055938 h 180"/>
              <a:gd name="T6" fmla="*/ 498990938 w 264"/>
              <a:gd name="T7" fmla="*/ 362902500 h 180"/>
              <a:gd name="T8" fmla="*/ 665321250 w 264"/>
              <a:gd name="T9" fmla="*/ 453628125 h 1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4" h="180">
                <a:moveTo>
                  <a:pt x="0" y="0"/>
                </a:moveTo>
                <a:lnTo>
                  <a:pt x="66" y="54"/>
                </a:lnTo>
                <a:lnTo>
                  <a:pt x="132" y="102"/>
                </a:lnTo>
                <a:lnTo>
                  <a:pt x="198" y="144"/>
                </a:lnTo>
                <a:lnTo>
                  <a:pt x="264" y="180"/>
                </a:lnTo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5" name="Freeform 45"/>
          <p:cNvSpPr/>
          <p:nvPr/>
        </p:nvSpPr>
        <p:spPr bwMode="auto">
          <a:xfrm>
            <a:off x="5402036" y="4020137"/>
            <a:ext cx="409575" cy="200025"/>
          </a:xfrm>
          <a:custGeom>
            <a:avLst/>
            <a:gdLst>
              <a:gd name="T0" fmla="*/ 0 w 258"/>
              <a:gd name="T1" fmla="*/ 0 h 126"/>
              <a:gd name="T2" fmla="*/ 317539688 w 258"/>
              <a:gd name="T3" fmla="*/ 181451250 h 126"/>
              <a:gd name="T4" fmla="*/ 650200313 w 258"/>
              <a:gd name="T5" fmla="*/ 317539688 h 12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8" h="126">
                <a:moveTo>
                  <a:pt x="0" y="0"/>
                </a:moveTo>
                <a:lnTo>
                  <a:pt x="126" y="72"/>
                </a:lnTo>
                <a:lnTo>
                  <a:pt x="258" y="126"/>
                </a:lnTo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6" name="Freeform 46"/>
          <p:cNvSpPr/>
          <p:nvPr/>
        </p:nvSpPr>
        <p:spPr bwMode="auto">
          <a:xfrm>
            <a:off x="5811611" y="4220162"/>
            <a:ext cx="419100" cy="133350"/>
          </a:xfrm>
          <a:custGeom>
            <a:avLst/>
            <a:gdLst>
              <a:gd name="T0" fmla="*/ 0 w 264"/>
              <a:gd name="T1" fmla="*/ 0 h 84"/>
              <a:gd name="T2" fmla="*/ 120967500 w 264"/>
              <a:gd name="T3" fmla="*/ 45362813 h 84"/>
              <a:gd name="T4" fmla="*/ 272176875 w 264"/>
              <a:gd name="T5" fmla="*/ 105846563 h 84"/>
              <a:gd name="T6" fmla="*/ 347781563 w 264"/>
              <a:gd name="T7" fmla="*/ 136088438 h 84"/>
              <a:gd name="T8" fmla="*/ 438507188 w 264"/>
              <a:gd name="T9" fmla="*/ 151209375 h 84"/>
              <a:gd name="T10" fmla="*/ 544353750 w 264"/>
              <a:gd name="T11" fmla="*/ 181451250 h 84"/>
              <a:gd name="T12" fmla="*/ 665321250 w 264"/>
              <a:gd name="T13" fmla="*/ 211693125 h 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4" h="84">
                <a:moveTo>
                  <a:pt x="0" y="0"/>
                </a:moveTo>
                <a:lnTo>
                  <a:pt x="48" y="18"/>
                </a:lnTo>
                <a:lnTo>
                  <a:pt x="108" y="42"/>
                </a:lnTo>
                <a:lnTo>
                  <a:pt x="138" y="54"/>
                </a:lnTo>
                <a:lnTo>
                  <a:pt x="174" y="60"/>
                </a:lnTo>
                <a:lnTo>
                  <a:pt x="216" y="72"/>
                </a:lnTo>
                <a:lnTo>
                  <a:pt x="264" y="84"/>
                </a:lnTo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" name="Freeform 47"/>
          <p:cNvSpPr/>
          <p:nvPr/>
        </p:nvSpPr>
        <p:spPr bwMode="auto">
          <a:xfrm>
            <a:off x="6230711" y="4353512"/>
            <a:ext cx="1238250" cy="247650"/>
          </a:xfrm>
          <a:custGeom>
            <a:avLst/>
            <a:gdLst>
              <a:gd name="T0" fmla="*/ 0 w 780"/>
              <a:gd name="T1" fmla="*/ 0 h 156"/>
              <a:gd name="T2" fmla="*/ 181451250 w 780"/>
              <a:gd name="T3" fmla="*/ 45362813 h 156"/>
              <a:gd name="T4" fmla="*/ 393144375 w 780"/>
              <a:gd name="T5" fmla="*/ 90725625 h 156"/>
              <a:gd name="T6" fmla="*/ 635079375 w 780"/>
              <a:gd name="T7" fmla="*/ 136088438 h 156"/>
              <a:gd name="T8" fmla="*/ 907256250 w 780"/>
              <a:gd name="T9" fmla="*/ 181451250 h 156"/>
              <a:gd name="T10" fmla="*/ 1436489063 w 780"/>
              <a:gd name="T11" fmla="*/ 287297813 h 156"/>
              <a:gd name="T12" fmla="*/ 1708665938 w 780"/>
              <a:gd name="T13" fmla="*/ 347781563 h 156"/>
              <a:gd name="T14" fmla="*/ 1965721875 w 780"/>
              <a:gd name="T15" fmla="*/ 393144375 h 1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80" h="156">
                <a:moveTo>
                  <a:pt x="0" y="0"/>
                </a:moveTo>
                <a:lnTo>
                  <a:pt x="72" y="18"/>
                </a:lnTo>
                <a:lnTo>
                  <a:pt x="156" y="36"/>
                </a:lnTo>
                <a:lnTo>
                  <a:pt x="252" y="54"/>
                </a:lnTo>
                <a:lnTo>
                  <a:pt x="360" y="72"/>
                </a:lnTo>
                <a:lnTo>
                  <a:pt x="570" y="114"/>
                </a:lnTo>
                <a:lnTo>
                  <a:pt x="678" y="138"/>
                </a:lnTo>
                <a:lnTo>
                  <a:pt x="780" y="156"/>
                </a:lnTo>
              </a:path>
            </a:pathLst>
          </a:custGeom>
          <a:noFill/>
          <a:ln w="28575" cmpd="sng">
            <a:solidFill>
              <a:schemeClr val="tx1"/>
            </a:solidFill>
            <a:prstDash val="solid"/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8" name="Freeform 48"/>
          <p:cNvSpPr/>
          <p:nvPr/>
        </p:nvSpPr>
        <p:spPr bwMode="auto">
          <a:xfrm>
            <a:off x="4554311" y="2581862"/>
            <a:ext cx="66675" cy="57150"/>
          </a:xfrm>
          <a:custGeom>
            <a:avLst/>
            <a:gdLst>
              <a:gd name="T0" fmla="*/ 0 w 42"/>
              <a:gd name="T1" fmla="*/ 0 h 36"/>
              <a:gd name="T2" fmla="*/ 45362813 w 42"/>
              <a:gd name="T3" fmla="*/ 75604688 h 36"/>
              <a:gd name="T4" fmla="*/ 105846563 w 42"/>
              <a:gd name="T5" fmla="*/ 90725625 h 36"/>
              <a:gd name="T6" fmla="*/ 60483750 w 42"/>
              <a:gd name="T7" fmla="*/ 15120938 h 36"/>
              <a:gd name="T8" fmla="*/ 0 w 4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6">
                <a:moveTo>
                  <a:pt x="0" y="0"/>
                </a:moveTo>
                <a:lnTo>
                  <a:pt x="18" y="30"/>
                </a:lnTo>
                <a:lnTo>
                  <a:pt x="42" y="36"/>
                </a:lnTo>
                <a:lnTo>
                  <a:pt x="24" y="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9" name="Freeform 49"/>
          <p:cNvSpPr/>
          <p:nvPr/>
        </p:nvSpPr>
        <p:spPr bwMode="auto">
          <a:xfrm>
            <a:off x="4649561" y="2734262"/>
            <a:ext cx="47625" cy="57150"/>
          </a:xfrm>
          <a:custGeom>
            <a:avLst/>
            <a:gdLst>
              <a:gd name="T0" fmla="*/ 0 w 30"/>
              <a:gd name="T1" fmla="*/ 0 h 36"/>
              <a:gd name="T2" fmla="*/ 30241875 w 30"/>
              <a:gd name="T3" fmla="*/ 75604688 h 36"/>
              <a:gd name="T4" fmla="*/ 75604688 w 30"/>
              <a:gd name="T5" fmla="*/ 90725625 h 36"/>
              <a:gd name="T6" fmla="*/ 45362813 w 30"/>
              <a:gd name="T7" fmla="*/ 15120938 h 36"/>
              <a:gd name="T8" fmla="*/ 0 w 30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" h="36">
                <a:moveTo>
                  <a:pt x="0" y="0"/>
                </a:moveTo>
                <a:lnTo>
                  <a:pt x="12" y="30"/>
                </a:lnTo>
                <a:lnTo>
                  <a:pt x="30" y="36"/>
                </a:lnTo>
                <a:lnTo>
                  <a:pt x="18" y="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0" name="Rectangle 50"/>
          <p:cNvSpPr>
            <a:spLocks noChangeArrowheads="1"/>
          </p:cNvSpPr>
          <p:nvPr/>
        </p:nvSpPr>
        <p:spPr bwMode="auto">
          <a:xfrm>
            <a:off x="4668611" y="2753312"/>
            <a:ext cx="28575" cy="95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51" name="Freeform 51"/>
          <p:cNvSpPr/>
          <p:nvPr/>
        </p:nvSpPr>
        <p:spPr bwMode="auto">
          <a:xfrm>
            <a:off x="4706711" y="2858087"/>
            <a:ext cx="66675" cy="57150"/>
          </a:xfrm>
          <a:custGeom>
            <a:avLst/>
            <a:gdLst>
              <a:gd name="T0" fmla="*/ 0 w 42"/>
              <a:gd name="T1" fmla="*/ 0 h 36"/>
              <a:gd name="T2" fmla="*/ 45362813 w 42"/>
              <a:gd name="T3" fmla="*/ 75604688 h 36"/>
              <a:gd name="T4" fmla="*/ 105846563 w 42"/>
              <a:gd name="T5" fmla="*/ 90725625 h 36"/>
              <a:gd name="T6" fmla="*/ 60483750 w 42"/>
              <a:gd name="T7" fmla="*/ 15120938 h 36"/>
              <a:gd name="T8" fmla="*/ 0 w 4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6">
                <a:moveTo>
                  <a:pt x="0" y="0"/>
                </a:moveTo>
                <a:lnTo>
                  <a:pt x="18" y="30"/>
                </a:lnTo>
                <a:lnTo>
                  <a:pt x="42" y="36"/>
                </a:lnTo>
                <a:lnTo>
                  <a:pt x="24" y="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2" name="Freeform 52"/>
          <p:cNvSpPr/>
          <p:nvPr/>
        </p:nvSpPr>
        <p:spPr bwMode="auto">
          <a:xfrm>
            <a:off x="4792436" y="2972387"/>
            <a:ext cx="57150" cy="66675"/>
          </a:xfrm>
          <a:custGeom>
            <a:avLst/>
            <a:gdLst>
              <a:gd name="T0" fmla="*/ 0 w 36"/>
              <a:gd name="T1" fmla="*/ 0 h 42"/>
              <a:gd name="T2" fmla="*/ 45362813 w 36"/>
              <a:gd name="T3" fmla="*/ 90725625 h 42"/>
              <a:gd name="T4" fmla="*/ 90725625 w 36"/>
              <a:gd name="T5" fmla="*/ 105846563 h 42"/>
              <a:gd name="T6" fmla="*/ 45362813 w 36"/>
              <a:gd name="T7" fmla="*/ 15120938 h 42"/>
              <a:gd name="T8" fmla="*/ 0 w 36"/>
              <a:gd name="T9" fmla="*/ 0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" h="42">
                <a:moveTo>
                  <a:pt x="0" y="0"/>
                </a:moveTo>
                <a:lnTo>
                  <a:pt x="18" y="36"/>
                </a:lnTo>
                <a:lnTo>
                  <a:pt x="36" y="42"/>
                </a:lnTo>
                <a:lnTo>
                  <a:pt x="18" y="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3" name="Freeform 53"/>
          <p:cNvSpPr/>
          <p:nvPr/>
        </p:nvSpPr>
        <p:spPr bwMode="auto">
          <a:xfrm>
            <a:off x="4868636" y="3096212"/>
            <a:ext cx="66675" cy="57150"/>
          </a:xfrm>
          <a:custGeom>
            <a:avLst/>
            <a:gdLst>
              <a:gd name="T0" fmla="*/ 0 w 42"/>
              <a:gd name="T1" fmla="*/ 0 h 36"/>
              <a:gd name="T2" fmla="*/ 45362813 w 42"/>
              <a:gd name="T3" fmla="*/ 75604688 h 36"/>
              <a:gd name="T4" fmla="*/ 105846563 w 42"/>
              <a:gd name="T5" fmla="*/ 90725625 h 36"/>
              <a:gd name="T6" fmla="*/ 60483750 w 42"/>
              <a:gd name="T7" fmla="*/ 15120938 h 36"/>
              <a:gd name="T8" fmla="*/ 0 w 4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6">
                <a:moveTo>
                  <a:pt x="0" y="0"/>
                </a:moveTo>
                <a:lnTo>
                  <a:pt x="18" y="30"/>
                </a:lnTo>
                <a:lnTo>
                  <a:pt x="42" y="36"/>
                </a:lnTo>
                <a:lnTo>
                  <a:pt x="24" y="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4" name="Freeform 54"/>
          <p:cNvSpPr/>
          <p:nvPr/>
        </p:nvSpPr>
        <p:spPr bwMode="auto">
          <a:xfrm>
            <a:off x="4954361" y="3210512"/>
            <a:ext cx="47625" cy="57150"/>
          </a:xfrm>
          <a:custGeom>
            <a:avLst/>
            <a:gdLst>
              <a:gd name="T0" fmla="*/ 0 w 30"/>
              <a:gd name="T1" fmla="*/ 0 h 36"/>
              <a:gd name="T2" fmla="*/ 30241875 w 30"/>
              <a:gd name="T3" fmla="*/ 75604688 h 36"/>
              <a:gd name="T4" fmla="*/ 75604688 w 30"/>
              <a:gd name="T5" fmla="*/ 90725625 h 36"/>
              <a:gd name="T6" fmla="*/ 45362813 w 30"/>
              <a:gd name="T7" fmla="*/ 15120938 h 36"/>
              <a:gd name="T8" fmla="*/ 0 w 30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" h="36">
                <a:moveTo>
                  <a:pt x="0" y="0"/>
                </a:moveTo>
                <a:lnTo>
                  <a:pt x="12" y="30"/>
                </a:lnTo>
                <a:lnTo>
                  <a:pt x="30" y="36"/>
                </a:lnTo>
                <a:lnTo>
                  <a:pt x="18" y="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5" name="Freeform 55"/>
          <p:cNvSpPr/>
          <p:nvPr/>
        </p:nvSpPr>
        <p:spPr bwMode="auto">
          <a:xfrm>
            <a:off x="4963886" y="3220037"/>
            <a:ext cx="66675" cy="57150"/>
          </a:xfrm>
          <a:custGeom>
            <a:avLst/>
            <a:gdLst>
              <a:gd name="T0" fmla="*/ 0 w 42"/>
              <a:gd name="T1" fmla="*/ 0 h 36"/>
              <a:gd name="T2" fmla="*/ 45362813 w 42"/>
              <a:gd name="T3" fmla="*/ 75604688 h 36"/>
              <a:gd name="T4" fmla="*/ 105846563 w 42"/>
              <a:gd name="T5" fmla="*/ 90725625 h 36"/>
              <a:gd name="T6" fmla="*/ 60483750 w 42"/>
              <a:gd name="T7" fmla="*/ 15120938 h 36"/>
              <a:gd name="T8" fmla="*/ 0 w 4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6">
                <a:moveTo>
                  <a:pt x="0" y="0"/>
                </a:moveTo>
                <a:lnTo>
                  <a:pt x="18" y="30"/>
                </a:lnTo>
                <a:lnTo>
                  <a:pt x="42" y="36"/>
                </a:lnTo>
                <a:lnTo>
                  <a:pt x="24" y="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6" name="Freeform 56"/>
          <p:cNvSpPr/>
          <p:nvPr/>
        </p:nvSpPr>
        <p:spPr bwMode="auto">
          <a:xfrm>
            <a:off x="5059136" y="3362912"/>
            <a:ext cx="47625" cy="19050"/>
          </a:xfrm>
          <a:custGeom>
            <a:avLst/>
            <a:gdLst>
              <a:gd name="T0" fmla="*/ 0 w 30"/>
              <a:gd name="T1" fmla="*/ 0 h 12"/>
              <a:gd name="T2" fmla="*/ 15120938 w 30"/>
              <a:gd name="T3" fmla="*/ 15120938 h 12"/>
              <a:gd name="T4" fmla="*/ 75604688 w 30"/>
              <a:gd name="T5" fmla="*/ 30241875 h 12"/>
              <a:gd name="T6" fmla="*/ 60483750 w 30"/>
              <a:gd name="T7" fmla="*/ 15120938 h 12"/>
              <a:gd name="T8" fmla="*/ 0 w 30"/>
              <a:gd name="T9" fmla="*/ 0 h 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" h="12">
                <a:moveTo>
                  <a:pt x="0" y="0"/>
                </a:moveTo>
                <a:lnTo>
                  <a:pt x="6" y="6"/>
                </a:lnTo>
                <a:lnTo>
                  <a:pt x="30" y="12"/>
                </a:lnTo>
                <a:lnTo>
                  <a:pt x="24" y="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7" name="Freeform 57"/>
          <p:cNvSpPr/>
          <p:nvPr/>
        </p:nvSpPr>
        <p:spPr bwMode="auto">
          <a:xfrm>
            <a:off x="5068661" y="3334337"/>
            <a:ext cx="66675" cy="47625"/>
          </a:xfrm>
          <a:custGeom>
            <a:avLst/>
            <a:gdLst>
              <a:gd name="T0" fmla="*/ 0 w 42"/>
              <a:gd name="T1" fmla="*/ 0 h 30"/>
              <a:gd name="T2" fmla="*/ 45362813 w 42"/>
              <a:gd name="T3" fmla="*/ 60483750 h 30"/>
              <a:gd name="T4" fmla="*/ 105846563 w 42"/>
              <a:gd name="T5" fmla="*/ 75604688 h 30"/>
              <a:gd name="T6" fmla="*/ 60483750 w 42"/>
              <a:gd name="T7" fmla="*/ 15120938 h 30"/>
              <a:gd name="T8" fmla="*/ 0 w 42"/>
              <a:gd name="T9" fmla="*/ 0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0">
                <a:moveTo>
                  <a:pt x="0" y="0"/>
                </a:moveTo>
                <a:lnTo>
                  <a:pt x="18" y="24"/>
                </a:lnTo>
                <a:lnTo>
                  <a:pt x="42" y="30"/>
                </a:lnTo>
                <a:lnTo>
                  <a:pt x="24" y="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8" name="Freeform 58"/>
          <p:cNvSpPr/>
          <p:nvPr/>
        </p:nvSpPr>
        <p:spPr bwMode="auto">
          <a:xfrm>
            <a:off x="5163911" y="3467687"/>
            <a:ext cx="47625" cy="19050"/>
          </a:xfrm>
          <a:custGeom>
            <a:avLst/>
            <a:gdLst>
              <a:gd name="T0" fmla="*/ 0 w 30"/>
              <a:gd name="T1" fmla="*/ 0 h 12"/>
              <a:gd name="T2" fmla="*/ 15120938 w 30"/>
              <a:gd name="T3" fmla="*/ 15120938 h 12"/>
              <a:gd name="T4" fmla="*/ 75604688 w 30"/>
              <a:gd name="T5" fmla="*/ 30241875 h 12"/>
              <a:gd name="T6" fmla="*/ 60483750 w 30"/>
              <a:gd name="T7" fmla="*/ 15120938 h 12"/>
              <a:gd name="T8" fmla="*/ 0 w 30"/>
              <a:gd name="T9" fmla="*/ 0 h 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" h="12">
                <a:moveTo>
                  <a:pt x="0" y="0"/>
                </a:moveTo>
                <a:lnTo>
                  <a:pt x="6" y="6"/>
                </a:lnTo>
                <a:lnTo>
                  <a:pt x="30" y="12"/>
                </a:lnTo>
                <a:lnTo>
                  <a:pt x="24" y="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9" name="Freeform 59"/>
          <p:cNvSpPr/>
          <p:nvPr/>
        </p:nvSpPr>
        <p:spPr bwMode="auto">
          <a:xfrm>
            <a:off x="5163911" y="3448637"/>
            <a:ext cx="47625" cy="66675"/>
          </a:xfrm>
          <a:custGeom>
            <a:avLst/>
            <a:gdLst>
              <a:gd name="T0" fmla="*/ 0 w 30"/>
              <a:gd name="T1" fmla="*/ 60483750 h 42"/>
              <a:gd name="T2" fmla="*/ 60483750 w 30"/>
              <a:gd name="T3" fmla="*/ 105846563 h 42"/>
              <a:gd name="T4" fmla="*/ 75604688 w 30"/>
              <a:gd name="T5" fmla="*/ 45362813 h 42"/>
              <a:gd name="T6" fmla="*/ 15120938 w 30"/>
              <a:gd name="T7" fmla="*/ 0 h 42"/>
              <a:gd name="T8" fmla="*/ 0 w 30"/>
              <a:gd name="T9" fmla="*/ 60483750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" h="42">
                <a:moveTo>
                  <a:pt x="0" y="24"/>
                </a:moveTo>
                <a:lnTo>
                  <a:pt x="24" y="42"/>
                </a:lnTo>
                <a:lnTo>
                  <a:pt x="30" y="18"/>
                </a:lnTo>
                <a:lnTo>
                  <a:pt x="6" y="0"/>
                </a:lnTo>
                <a:lnTo>
                  <a:pt x="0" y="24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0" name="Freeform 60"/>
          <p:cNvSpPr/>
          <p:nvPr/>
        </p:nvSpPr>
        <p:spPr bwMode="auto">
          <a:xfrm>
            <a:off x="5268686" y="3534362"/>
            <a:ext cx="57150" cy="66675"/>
          </a:xfrm>
          <a:custGeom>
            <a:avLst/>
            <a:gdLst>
              <a:gd name="T0" fmla="*/ 0 w 36"/>
              <a:gd name="T1" fmla="*/ 60483750 h 42"/>
              <a:gd name="T2" fmla="*/ 75604688 w 36"/>
              <a:gd name="T3" fmla="*/ 105846563 h 42"/>
              <a:gd name="T4" fmla="*/ 90725625 w 36"/>
              <a:gd name="T5" fmla="*/ 45362813 h 42"/>
              <a:gd name="T6" fmla="*/ 15120938 w 36"/>
              <a:gd name="T7" fmla="*/ 0 h 42"/>
              <a:gd name="T8" fmla="*/ 0 w 36"/>
              <a:gd name="T9" fmla="*/ 60483750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" h="42">
                <a:moveTo>
                  <a:pt x="0" y="24"/>
                </a:moveTo>
                <a:lnTo>
                  <a:pt x="30" y="42"/>
                </a:lnTo>
                <a:lnTo>
                  <a:pt x="36" y="18"/>
                </a:lnTo>
                <a:lnTo>
                  <a:pt x="6" y="0"/>
                </a:lnTo>
                <a:lnTo>
                  <a:pt x="0" y="24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1" name="Freeform 61"/>
          <p:cNvSpPr/>
          <p:nvPr/>
        </p:nvSpPr>
        <p:spPr bwMode="auto">
          <a:xfrm>
            <a:off x="5373461" y="3620087"/>
            <a:ext cx="57150" cy="66675"/>
          </a:xfrm>
          <a:custGeom>
            <a:avLst/>
            <a:gdLst>
              <a:gd name="T0" fmla="*/ 0 w 36"/>
              <a:gd name="T1" fmla="*/ 60483750 h 42"/>
              <a:gd name="T2" fmla="*/ 75604688 w 36"/>
              <a:gd name="T3" fmla="*/ 105846563 h 42"/>
              <a:gd name="T4" fmla="*/ 90725625 w 36"/>
              <a:gd name="T5" fmla="*/ 45362813 h 42"/>
              <a:gd name="T6" fmla="*/ 15120938 w 36"/>
              <a:gd name="T7" fmla="*/ 0 h 42"/>
              <a:gd name="T8" fmla="*/ 0 w 36"/>
              <a:gd name="T9" fmla="*/ 60483750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" h="42">
                <a:moveTo>
                  <a:pt x="0" y="24"/>
                </a:moveTo>
                <a:lnTo>
                  <a:pt x="30" y="42"/>
                </a:lnTo>
                <a:lnTo>
                  <a:pt x="36" y="18"/>
                </a:lnTo>
                <a:lnTo>
                  <a:pt x="6" y="0"/>
                </a:lnTo>
                <a:lnTo>
                  <a:pt x="0" y="24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2" name="Freeform 62"/>
          <p:cNvSpPr/>
          <p:nvPr/>
        </p:nvSpPr>
        <p:spPr bwMode="auto">
          <a:xfrm>
            <a:off x="5487761" y="3705812"/>
            <a:ext cx="66675" cy="57150"/>
          </a:xfrm>
          <a:custGeom>
            <a:avLst/>
            <a:gdLst>
              <a:gd name="T0" fmla="*/ 0 w 42"/>
              <a:gd name="T1" fmla="*/ 45362813 h 36"/>
              <a:gd name="T2" fmla="*/ 90725625 w 42"/>
              <a:gd name="T3" fmla="*/ 90725625 h 36"/>
              <a:gd name="T4" fmla="*/ 105846563 w 42"/>
              <a:gd name="T5" fmla="*/ 45362813 h 36"/>
              <a:gd name="T6" fmla="*/ 15120938 w 42"/>
              <a:gd name="T7" fmla="*/ 0 h 36"/>
              <a:gd name="T8" fmla="*/ 0 w 42"/>
              <a:gd name="T9" fmla="*/ 45362813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6">
                <a:moveTo>
                  <a:pt x="0" y="18"/>
                </a:moveTo>
                <a:lnTo>
                  <a:pt x="36" y="36"/>
                </a:lnTo>
                <a:lnTo>
                  <a:pt x="42" y="18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3" name="Freeform 63"/>
          <p:cNvSpPr/>
          <p:nvPr/>
        </p:nvSpPr>
        <p:spPr bwMode="auto">
          <a:xfrm>
            <a:off x="5611586" y="3791537"/>
            <a:ext cx="57150" cy="47625"/>
          </a:xfrm>
          <a:custGeom>
            <a:avLst/>
            <a:gdLst>
              <a:gd name="T0" fmla="*/ 0 w 36"/>
              <a:gd name="T1" fmla="*/ 45362813 h 30"/>
              <a:gd name="T2" fmla="*/ 75604688 w 36"/>
              <a:gd name="T3" fmla="*/ 75604688 h 30"/>
              <a:gd name="T4" fmla="*/ 90725625 w 36"/>
              <a:gd name="T5" fmla="*/ 30241875 h 30"/>
              <a:gd name="T6" fmla="*/ 15120938 w 36"/>
              <a:gd name="T7" fmla="*/ 0 h 30"/>
              <a:gd name="T8" fmla="*/ 0 w 36"/>
              <a:gd name="T9" fmla="*/ 45362813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" h="30">
                <a:moveTo>
                  <a:pt x="0" y="18"/>
                </a:moveTo>
                <a:lnTo>
                  <a:pt x="30" y="30"/>
                </a:lnTo>
                <a:lnTo>
                  <a:pt x="36" y="12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4" name="Freeform 64"/>
          <p:cNvSpPr/>
          <p:nvPr/>
        </p:nvSpPr>
        <p:spPr bwMode="auto">
          <a:xfrm>
            <a:off x="5763986" y="3858212"/>
            <a:ext cx="66675" cy="57150"/>
          </a:xfrm>
          <a:custGeom>
            <a:avLst/>
            <a:gdLst>
              <a:gd name="T0" fmla="*/ 0 w 42"/>
              <a:gd name="T1" fmla="*/ 45362813 h 36"/>
              <a:gd name="T2" fmla="*/ 90725625 w 42"/>
              <a:gd name="T3" fmla="*/ 90725625 h 36"/>
              <a:gd name="T4" fmla="*/ 105846563 w 42"/>
              <a:gd name="T5" fmla="*/ 45362813 h 36"/>
              <a:gd name="T6" fmla="*/ 15120938 w 42"/>
              <a:gd name="T7" fmla="*/ 0 h 36"/>
              <a:gd name="T8" fmla="*/ 0 w 42"/>
              <a:gd name="T9" fmla="*/ 45362813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6">
                <a:moveTo>
                  <a:pt x="0" y="18"/>
                </a:moveTo>
                <a:lnTo>
                  <a:pt x="36" y="36"/>
                </a:lnTo>
                <a:lnTo>
                  <a:pt x="42" y="18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" name="Freeform 65"/>
          <p:cNvSpPr/>
          <p:nvPr/>
        </p:nvSpPr>
        <p:spPr bwMode="auto">
          <a:xfrm>
            <a:off x="5783036" y="3886787"/>
            <a:ext cx="66675" cy="47625"/>
          </a:xfrm>
          <a:custGeom>
            <a:avLst/>
            <a:gdLst>
              <a:gd name="T0" fmla="*/ 0 w 42"/>
              <a:gd name="T1" fmla="*/ 45362813 h 30"/>
              <a:gd name="T2" fmla="*/ 90725625 w 42"/>
              <a:gd name="T3" fmla="*/ 75604688 h 30"/>
              <a:gd name="T4" fmla="*/ 105846563 w 42"/>
              <a:gd name="T5" fmla="*/ 30241875 h 30"/>
              <a:gd name="T6" fmla="*/ 15120938 w 42"/>
              <a:gd name="T7" fmla="*/ 0 h 30"/>
              <a:gd name="T8" fmla="*/ 0 w 42"/>
              <a:gd name="T9" fmla="*/ 45362813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0">
                <a:moveTo>
                  <a:pt x="0" y="18"/>
                </a:moveTo>
                <a:lnTo>
                  <a:pt x="36" y="30"/>
                </a:lnTo>
                <a:lnTo>
                  <a:pt x="42" y="12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6" name="Freeform 66"/>
          <p:cNvSpPr/>
          <p:nvPr/>
        </p:nvSpPr>
        <p:spPr bwMode="auto">
          <a:xfrm>
            <a:off x="5916386" y="3953462"/>
            <a:ext cx="66675" cy="47625"/>
          </a:xfrm>
          <a:custGeom>
            <a:avLst/>
            <a:gdLst>
              <a:gd name="T0" fmla="*/ 0 w 42"/>
              <a:gd name="T1" fmla="*/ 45362813 h 30"/>
              <a:gd name="T2" fmla="*/ 90725625 w 42"/>
              <a:gd name="T3" fmla="*/ 75604688 h 30"/>
              <a:gd name="T4" fmla="*/ 105846563 w 42"/>
              <a:gd name="T5" fmla="*/ 30241875 h 30"/>
              <a:gd name="T6" fmla="*/ 15120938 w 42"/>
              <a:gd name="T7" fmla="*/ 0 h 30"/>
              <a:gd name="T8" fmla="*/ 0 w 42"/>
              <a:gd name="T9" fmla="*/ 45362813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0">
                <a:moveTo>
                  <a:pt x="0" y="18"/>
                </a:moveTo>
                <a:lnTo>
                  <a:pt x="36" y="30"/>
                </a:lnTo>
                <a:lnTo>
                  <a:pt x="42" y="12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" name="Freeform 67"/>
          <p:cNvSpPr/>
          <p:nvPr/>
        </p:nvSpPr>
        <p:spPr bwMode="auto">
          <a:xfrm>
            <a:off x="6049736" y="4010612"/>
            <a:ext cx="47625" cy="38100"/>
          </a:xfrm>
          <a:custGeom>
            <a:avLst/>
            <a:gdLst>
              <a:gd name="T0" fmla="*/ 0 w 30"/>
              <a:gd name="T1" fmla="*/ 45362813 h 24"/>
              <a:gd name="T2" fmla="*/ 60483750 w 30"/>
              <a:gd name="T3" fmla="*/ 60483750 h 24"/>
              <a:gd name="T4" fmla="*/ 75604688 w 30"/>
              <a:gd name="T5" fmla="*/ 15120938 h 24"/>
              <a:gd name="T6" fmla="*/ 15120938 w 30"/>
              <a:gd name="T7" fmla="*/ 0 h 24"/>
              <a:gd name="T8" fmla="*/ 0 w 30"/>
              <a:gd name="T9" fmla="*/ 45362813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" h="24">
                <a:moveTo>
                  <a:pt x="0" y="18"/>
                </a:moveTo>
                <a:lnTo>
                  <a:pt x="24" y="24"/>
                </a:lnTo>
                <a:lnTo>
                  <a:pt x="30" y="6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8" name="Rectangle 68"/>
          <p:cNvSpPr>
            <a:spLocks noChangeArrowheads="1"/>
          </p:cNvSpPr>
          <p:nvPr/>
        </p:nvSpPr>
        <p:spPr bwMode="auto">
          <a:xfrm>
            <a:off x="6078311" y="4020137"/>
            <a:ext cx="19050" cy="2857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69" name="Freeform 69"/>
          <p:cNvSpPr/>
          <p:nvPr/>
        </p:nvSpPr>
        <p:spPr bwMode="auto">
          <a:xfrm>
            <a:off x="6183086" y="4058237"/>
            <a:ext cx="57150" cy="38100"/>
          </a:xfrm>
          <a:custGeom>
            <a:avLst/>
            <a:gdLst>
              <a:gd name="T0" fmla="*/ 0 w 36"/>
              <a:gd name="T1" fmla="*/ 45362813 h 24"/>
              <a:gd name="T2" fmla="*/ 75604688 w 36"/>
              <a:gd name="T3" fmla="*/ 60483750 h 24"/>
              <a:gd name="T4" fmla="*/ 90725625 w 36"/>
              <a:gd name="T5" fmla="*/ 15120938 h 24"/>
              <a:gd name="T6" fmla="*/ 15120938 w 36"/>
              <a:gd name="T7" fmla="*/ 0 h 24"/>
              <a:gd name="T8" fmla="*/ 0 w 36"/>
              <a:gd name="T9" fmla="*/ 45362813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" h="24">
                <a:moveTo>
                  <a:pt x="0" y="18"/>
                </a:moveTo>
                <a:lnTo>
                  <a:pt x="30" y="24"/>
                </a:lnTo>
                <a:lnTo>
                  <a:pt x="36" y="6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0" name="Freeform 70"/>
          <p:cNvSpPr/>
          <p:nvPr/>
        </p:nvSpPr>
        <p:spPr bwMode="auto">
          <a:xfrm>
            <a:off x="6211661" y="4067762"/>
            <a:ext cx="66675" cy="47625"/>
          </a:xfrm>
          <a:custGeom>
            <a:avLst/>
            <a:gdLst>
              <a:gd name="T0" fmla="*/ 0 w 42"/>
              <a:gd name="T1" fmla="*/ 45362813 h 30"/>
              <a:gd name="T2" fmla="*/ 90725625 w 42"/>
              <a:gd name="T3" fmla="*/ 75604688 h 30"/>
              <a:gd name="T4" fmla="*/ 105846563 w 42"/>
              <a:gd name="T5" fmla="*/ 30241875 h 30"/>
              <a:gd name="T6" fmla="*/ 15120938 w 42"/>
              <a:gd name="T7" fmla="*/ 0 h 30"/>
              <a:gd name="T8" fmla="*/ 0 w 42"/>
              <a:gd name="T9" fmla="*/ 45362813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0">
                <a:moveTo>
                  <a:pt x="0" y="18"/>
                </a:moveTo>
                <a:lnTo>
                  <a:pt x="36" y="30"/>
                </a:lnTo>
                <a:lnTo>
                  <a:pt x="42" y="12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" name="Freeform 71"/>
          <p:cNvSpPr/>
          <p:nvPr/>
        </p:nvSpPr>
        <p:spPr bwMode="auto">
          <a:xfrm>
            <a:off x="6364061" y="4115387"/>
            <a:ext cx="66675" cy="47625"/>
          </a:xfrm>
          <a:custGeom>
            <a:avLst/>
            <a:gdLst>
              <a:gd name="T0" fmla="*/ 0 w 42"/>
              <a:gd name="T1" fmla="*/ 45362813 h 30"/>
              <a:gd name="T2" fmla="*/ 90725625 w 42"/>
              <a:gd name="T3" fmla="*/ 75604688 h 30"/>
              <a:gd name="T4" fmla="*/ 105846563 w 42"/>
              <a:gd name="T5" fmla="*/ 30241875 h 30"/>
              <a:gd name="T6" fmla="*/ 15120938 w 42"/>
              <a:gd name="T7" fmla="*/ 0 h 30"/>
              <a:gd name="T8" fmla="*/ 0 w 42"/>
              <a:gd name="T9" fmla="*/ 45362813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0">
                <a:moveTo>
                  <a:pt x="0" y="18"/>
                </a:moveTo>
                <a:lnTo>
                  <a:pt x="36" y="30"/>
                </a:lnTo>
                <a:lnTo>
                  <a:pt x="42" y="12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2" name="Freeform 72"/>
          <p:cNvSpPr/>
          <p:nvPr/>
        </p:nvSpPr>
        <p:spPr bwMode="auto">
          <a:xfrm>
            <a:off x="6516461" y="4153487"/>
            <a:ext cx="66675" cy="47625"/>
          </a:xfrm>
          <a:custGeom>
            <a:avLst/>
            <a:gdLst>
              <a:gd name="T0" fmla="*/ 0 w 42"/>
              <a:gd name="T1" fmla="*/ 45362813 h 30"/>
              <a:gd name="T2" fmla="*/ 90725625 w 42"/>
              <a:gd name="T3" fmla="*/ 75604688 h 30"/>
              <a:gd name="T4" fmla="*/ 105846563 w 42"/>
              <a:gd name="T5" fmla="*/ 30241875 h 30"/>
              <a:gd name="T6" fmla="*/ 15120938 w 42"/>
              <a:gd name="T7" fmla="*/ 0 h 30"/>
              <a:gd name="T8" fmla="*/ 0 w 42"/>
              <a:gd name="T9" fmla="*/ 45362813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0">
                <a:moveTo>
                  <a:pt x="0" y="18"/>
                </a:moveTo>
                <a:lnTo>
                  <a:pt x="36" y="30"/>
                </a:lnTo>
                <a:lnTo>
                  <a:pt x="42" y="12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3" name="Freeform 73"/>
          <p:cNvSpPr/>
          <p:nvPr/>
        </p:nvSpPr>
        <p:spPr bwMode="auto">
          <a:xfrm>
            <a:off x="6668861" y="4191587"/>
            <a:ext cx="66675" cy="38100"/>
          </a:xfrm>
          <a:custGeom>
            <a:avLst/>
            <a:gdLst>
              <a:gd name="T0" fmla="*/ 0 w 42"/>
              <a:gd name="T1" fmla="*/ 45362813 h 24"/>
              <a:gd name="T2" fmla="*/ 90725625 w 42"/>
              <a:gd name="T3" fmla="*/ 60483750 h 24"/>
              <a:gd name="T4" fmla="*/ 105846563 w 42"/>
              <a:gd name="T5" fmla="*/ 15120938 h 24"/>
              <a:gd name="T6" fmla="*/ 15120938 w 42"/>
              <a:gd name="T7" fmla="*/ 0 h 24"/>
              <a:gd name="T8" fmla="*/ 0 w 42"/>
              <a:gd name="T9" fmla="*/ 45362813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24">
                <a:moveTo>
                  <a:pt x="0" y="18"/>
                </a:moveTo>
                <a:lnTo>
                  <a:pt x="36" y="24"/>
                </a:lnTo>
                <a:lnTo>
                  <a:pt x="42" y="6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4" name="Freeform 74"/>
          <p:cNvSpPr/>
          <p:nvPr/>
        </p:nvSpPr>
        <p:spPr bwMode="auto">
          <a:xfrm>
            <a:off x="6821261" y="4229687"/>
            <a:ext cx="66675" cy="47625"/>
          </a:xfrm>
          <a:custGeom>
            <a:avLst/>
            <a:gdLst>
              <a:gd name="T0" fmla="*/ 0 w 42"/>
              <a:gd name="T1" fmla="*/ 45362813 h 30"/>
              <a:gd name="T2" fmla="*/ 90725625 w 42"/>
              <a:gd name="T3" fmla="*/ 75604688 h 30"/>
              <a:gd name="T4" fmla="*/ 105846563 w 42"/>
              <a:gd name="T5" fmla="*/ 30241875 h 30"/>
              <a:gd name="T6" fmla="*/ 15120938 w 42"/>
              <a:gd name="T7" fmla="*/ 0 h 30"/>
              <a:gd name="T8" fmla="*/ 0 w 42"/>
              <a:gd name="T9" fmla="*/ 45362813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0">
                <a:moveTo>
                  <a:pt x="0" y="18"/>
                </a:moveTo>
                <a:lnTo>
                  <a:pt x="36" y="30"/>
                </a:lnTo>
                <a:lnTo>
                  <a:pt x="42" y="12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5" name="Freeform 75"/>
          <p:cNvSpPr/>
          <p:nvPr/>
        </p:nvSpPr>
        <p:spPr bwMode="auto">
          <a:xfrm>
            <a:off x="6983186" y="4277312"/>
            <a:ext cx="66675" cy="38100"/>
          </a:xfrm>
          <a:custGeom>
            <a:avLst/>
            <a:gdLst>
              <a:gd name="T0" fmla="*/ 0 w 42"/>
              <a:gd name="T1" fmla="*/ 45362813 h 24"/>
              <a:gd name="T2" fmla="*/ 90725625 w 42"/>
              <a:gd name="T3" fmla="*/ 60483750 h 24"/>
              <a:gd name="T4" fmla="*/ 105846563 w 42"/>
              <a:gd name="T5" fmla="*/ 15120938 h 24"/>
              <a:gd name="T6" fmla="*/ 15120938 w 42"/>
              <a:gd name="T7" fmla="*/ 0 h 24"/>
              <a:gd name="T8" fmla="*/ 0 w 42"/>
              <a:gd name="T9" fmla="*/ 45362813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24">
                <a:moveTo>
                  <a:pt x="0" y="18"/>
                </a:moveTo>
                <a:lnTo>
                  <a:pt x="36" y="24"/>
                </a:lnTo>
                <a:lnTo>
                  <a:pt x="42" y="6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6" name="Freeform 76"/>
          <p:cNvSpPr/>
          <p:nvPr/>
        </p:nvSpPr>
        <p:spPr bwMode="auto">
          <a:xfrm>
            <a:off x="7135586" y="4324937"/>
            <a:ext cx="66675" cy="38100"/>
          </a:xfrm>
          <a:custGeom>
            <a:avLst/>
            <a:gdLst>
              <a:gd name="T0" fmla="*/ 0 w 42"/>
              <a:gd name="T1" fmla="*/ 45362813 h 24"/>
              <a:gd name="T2" fmla="*/ 90725625 w 42"/>
              <a:gd name="T3" fmla="*/ 60483750 h 24"/>
              <a:gd name="T4" fmla="*/ 105846563 w 42"/>
              <a:gd name="T5" fmla="*/ 15120938 h 24"/>
              <a:gd name="T6" fmla="*/ 15120938 w 42"/>
              <a:gd name="T7" fmla="*/ 0 h 24"/>
              <a:gd name="T8" fmla="*/ 0 w 42"/>
              <a:gd name="T9" fmla="*/ 45362813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24">
                <a:moveTo>
                  <a:pt x="0" y="18"/>
                </a:moveTo>
                <a:lnTo>
                  <a:pt x="36" y="24"/>
                </a:lnTo>
                <a:lnTo>
                  <a:pt x="42" y="6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7" name="Freeform 77"/>
          <p:cNvSpPr/>
          <p:nvPr/>
        </p:nvSpPr>
        <p:spPr bwMode="auto">
          <a:xfrm>
            <a:off x="7287986" y="4363037"/>
            <a:ext cx="66675" cy="38100"/>
          </a:xfrm>
          <a:custGeom>
            <a:avLst/>
            <a:gdLst>
              <a:gd name="T0" fmla="*/ 0 w 42"/>
              <a:gd name="T1" fmla="*/ 45362813 h 24"/>
              <a:gd name="T2" fmla="*/ 90725625 w 42"/>
              <a:gd name="T3" fmla="*/ 60483750 h 24"/>
              <a:gd name="T4" fmla="*/ 105846563 w 42"/>
              <a:gd name="T5" fmla="*/ 15120938 h 24"/>
              <a:gd name="T6" fmla="*/ 15120938 w 42"/>
              <a:gd name="T7" fmla="*/ 0 h 24"/>
              <a:gd name="T8" fmla="*/ 0 w 42"/>
              <a:gd name="T9" fmla="*/ 45362813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24">
                <a:moveTo>
                  <a:pt x="0" y="18"/>
                </a:moveTo>
                <a:lnTo>
                  <a:pt x="36" y="24"/>
                </a:lnTo>
                <a:lnTo>
                  <a:pt x="42" y="6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8" name="Rectangle 78"/>
          <p:cNvSpPr>
            <a:spLocks noChangeArrowheads="1"/>
          </p:cNvSpPr>
          <p:nvPr/>
        </p:nvSpPr>
        <p:spPr bwMode="auto">
          <a:xfrm>
            <a:off x="7468961" y="4401137"/>
            <a:ext cx="9525" cy="2857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79" name="Oval 79"/>
          <p:cNvSpPr>
            <a:spLocks noChangeArrowheads="1"/>
          </p:cNvSpPr>
          <p:nvPr/>
        </p:nvSpPr>
        <p:spPr bwMode="auto">
          <a:xfrm>
            <a:off x="4506686" y="3829637"/>
            <a:ext cx="133350" cy="13335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</a:ln>
        </p:spPr>
        <p:txBody>
          <a:bodyPr/>
          <a:lstStyle/>
          <a:p>
            <a:endParaRPr lang="ja-JP" altLang="en-US" sz="4400">
              <a:solidFill>
                <a:schemeClr val="accent2"/>
              </a:solidFill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80" name="Oval 80"/>
          <p:cNvSpPr>
            <a:spLocks noChangeArrowheads="1"/>
          </p:cNvSpPr>
          <p:nvPr/>
        </p:nvSpPr>
        <p:spPr bwMode="auto">
          <a:xfrm>
            <a:off x="4916261" y="4153487"/>
            <a:ext cx="133350" cy="13335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1" name="Oval 81"/>
          <p:cNvSpPr>
            <a:spLocks noChangeArrowheads="1"/>
          </p:cNvSpPr>
          <p:nvPr/>
        </p:nvSpPr>
        <p:spPr bwMode="auto">
          <a:xfrm>
            <a:off x="5335361" y="4343987"/>
            <a:ext cx="133350" cy="13335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2" name="Oval 82"/>
          <p:cNvSpPr>
            <a:spLocks noChangeArrowheads="1"/>
          </p:cNvSpPr>
          <p:nvPr/>
        </p:nvSpPr>
        <p:spPr bwMode="auto">
          <a:xfrm>
            <a:off x="5744936" y="4467812"/>
            <a:ext cx="133350" cy="13335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3" name="Oval 83"/>
          <p:cNvSpPr>
            <a:spLocks noChangeArrowheads="1"/>
          </p:cNvSpPr>
          <p:nvPr/>
        </p:nvSpPr>
        <p:spPr bwMode="auto">
          <a:xfrm>
            <a:off x="6164036" y="4563062"/>
            <a:ext cx="133350" cy="13335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4" name="Oval 84"/>
          <p:cNvSpPr>
            <a:spLocks noChangeArrowheads="1"/>
          </p:cNvSpPr>
          <p:nvPr/>
        </p:nvSpPr>
        <p:spPr bwMode="auto">
          <a:xfrm>
            <a:off x="7402286" y="4724987"/>
            <a:ext cx="133350" cy="13335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5" name="Rectangle 85"/>
          <p:cNvSpPr>
            <a:spLocks noChangeArrowheads="1"/>
          </p:cNvSpPr>
          <p:nvPr/>
        </p:nvSpPr>
        <p:spPr bwMode="auto">
          <a:xfrm>
            <a:off x="4516211" y="3191462"/>
            <a:ext cx="114300" cy="1143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6" name="Rectangle 86"/>
          <p:cNvSpPr>
            <a:spLocks noChangeArrowheads="1"/>
          </p:cNvSpPr>
          <p:nvPr/>
        </p:nvSpPr>
        <p:spPr bwMode="auto">
          <a:xfrm>
            <a:off x="4925786" y="3677237"/>
            <a:ext cx="114300" cy="1143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7" name="Rectangle 87"/>
          <p:cNvSpPr>
            <a:spLocks noChangeArrowheads="1"/>
          </p:cNvSpPr>
          <p:nvPr/>
        </p:nvSpPr>
        <p:spPr bwMode="auto">
          <a:xfrm>
            <a:off x="5344886" y="3962987"/>
            <a:ext cx="114300" cy="1143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8" name="Rectangle 88"/>
          <p:cNvSpPr>
            <a:spLocks noChangeArrowheads="1"/>
          </p:cNvSpPr>
          <p:nvPr/>
        </p:nvSpPr>
        <p:spPr bwMode="auto">
          <a:xfrm>
            <a:off x="5754461" y="4163012"/>
            <a:ext cx="114300" cy="1143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9" name="Rectangle 89"/>
          <p:cNvSpPr>
            <a:spLocks noChangeArrowheads="1"/>
          </p:cNvSpPr>
          <p:nvPr/>
        </p:nvSpPr>
        <p:spPr bwMode="auto">
          <a:xfrm>
            <a:off x="6173561" y="4296362"/>
            <a:ext cx="114300" cy="1143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90" name="Rectangle 90"/>
          <p:cNvSpPr>
            <a:spLocks noChangeArrowheads="1"/>
          </p:cNvSpPr>
          <p:nvPr/>
        </p:nvSpPr>
        <p:spPr bwMode="auto">
          <a:xfrm>
            <a:off x="7411811" y="4544012"/>
            <a:ext cx="114300" cy="1143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91" name="Freeform 91"/>
          <p:cNvSpPr/>
          <p:nvPr/>
        </p:nvSpPr>
        <p:spPr bwMode="auto">
          <a:xfrm>
            <a:off x="4506686" y="2543762"/>
            <a:ext cx="133350" cy="133350"/>
          </a:xfrm>
          <a:custGeom>
            <a:avLst/>
            <a:gdLst>
              <a:gd name="T0" fmla="*/ 105846563 w 84"/>
              <a:gd name="T1" fmla="*/ 0 h 84"/>
              <a:gd name="T2" fmla="*/ 211693125 w 84"/>
              <a:gd name="T3" fmla="*/ 211693125 h 84"/>
              <a:gd name="T4" fmla="*/ 0 w 84"/>
              <a:gd name="T5" fmla="*/ 211693125 h 84"/>
              <a:gd name="T6" fmla="*/ 105846563 w 84"/>
              <a:gd name="T7" fmla="*/ 0 h 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" h="84">
                <a:moveTo>
                  <a:pt x="42" y="0"/>
                </a:moveTo>
                <a:lnTo>
                  <a:pt x="84" y="84"/>
                </a:lnTo>
                <a:lnTo>
                  <a:pt x="0" y="84"/>
                </a:lnTo>
                <a:lnTo>
                  <a:pt x="42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prstDash val="solid"/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2" name="Freeform 92"/>
          <p:cNvSpPr/>
          <p:nvPr/>
        </p:nvSpPr>
        <p:spPr bwMode="auto">
          <a:xfrm>
            <a:off x="4916261" y="3181937"/>
            <a:ext cx="133350" cy="133350"/>
          </a:xfrm>
          <a:custGeom>
            <a:avLst/>
            <a:gdLst>
              <a:gd name="T0" fmla="*/ 105846563 w 84"/>
              <a:gd name="T1" fmla="*/ 0 h 84"/>
              <a:gd name="T2" fmla="*/ 211693125 w 84"/>
              <a:gd name="T3" fmla="*/ 211693125 h 84"/>
              <a:gd name="T4" fmla="*/ 0 w 84"/>
              <a:gd name="T5" fmla="*/ 211693125 h 84"/>
              <a:gd name="T6" fmla="*/ 105846563 w 84"/>
              <a:gd name="T7" fmla="*/ 0 h 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" h="84">
                <a:moveTo>
                  <a:pt x="42" y="0"/>
                </a:moveTo>
                <a:lnTo>
                  <a:pt x="84" y="84"/>
                </a:lnTo>
                <a:lnTo>
                  <a:pt x="0" y="84"/>
                </a:lnTo>
                <a:lnTo>
                  <a:pt x="42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prstDash val="solid"/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3" name="Freeform 93"/>
          <p:cNvSpPr/>
          <p:nvPr/>
        </p:nvSpPr>
        <p:spPr bwMode="auto">
          <a:xfrm>
            <a:off x="5335361" y="3572462"/>
            <a:ext cx="133350" cy="133350"/>
          </a:xfrm>
          <a:custGeom>
            <a:avLst/>
            <a:gdLst>
              <a:gd name="T0" fmla="*/ 105846563 w 84"/>
              <a:gd name="T1" fmla="*/ 0 h 84"/>
              <a:gd name="T2" fmla="*/ 211693125 w 84"/>
              <a:gd name="T3" fmla="*/ 211693125 h 84"/>
              <a:gd name="T4" fmla="*/ 0 w 84"/>
              <a:gd name="T5" fmla="*/ 211693125 h 84"/>
              <a:gd name="T6" fmla="*/ 105846563 w 84"/>
              <a:gd name="T7" fmla="*/ 0 h 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" h="84">
                <a:moveTo>
                  <a:pt x="42" y="0"/>
                </a:moveTo>
                <a:lnTo>
                  <a:pt x="84" y="84"/>
                </a:lnTo>
                <a:lnTo>
                  <a:pt x="0" y="84"/>
                </a:lnTo>
                <a:lnTo>
                  <a:pt x="42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prstDash val="solid"/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4" name="Freeform 94"/>
          <p:cNvSpPr/>
          <p:nvPr/>
        </p:nvSpPr>
        <p:spPr bwMode="auto">
          <a:xfrm>
            <a:off x="5744936" y="3829637"/>
            <a:ext cx="133350" cy="133350"/>
          </a:xfrm>
          <a:custGeom>
            <a:avLst/>
            <a:gdLst>
              <a:gd name="T0" fmla="*/ 105846563 w 84"/>
              <a:gd name="T1" fmla="*/ 0 h 84"/>
              <a:gd name="T2" fmla="*/ 211693125 w 84"/>
              <a:gd name="T3" fmla="*/ 211693125 h 84"/>
              <a:gd name="T4" fmla="*/ 0 w 84"/>
              <a:gd name="T5" fmla="*/ 211693125 h 84"/>
              <a:gd name="T6" fmla="*/ 105846563 w 84"/>
              <a:gd name="T7" fmla="*/ 0 h 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" h="84">
                <a:moveTo>
                  <a:pt x="42" y="0"/>
                </a:moveTo>
                <a:lnTo>
                  <a:pt x="84" y="84"/>
                </a:lnTo>
                <a:lnTo>
                  <a:pt x="0" y="84"/>
                </a:lnTo>
                <a:lnTo>
                  <a:pt x="42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prstDash val="solid"/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5" name="Freeform 95"/>
          <p:cNvSpPr/>
          <p:nvPr/>
        </p:nvSpPr>
        <p:spPr bwMode="auto">
          <a:xfrm>
            <a:off x="6164036" y="4010612"/>
            <a:ext cx="133350" cy="133350"/>
          </a:xfrm>
          <a:custGeom>
            <a:avLst/>
            <a:gdLst>
              <a:gd name="T0" fmla="*/ 105846563 w 84"/>
              <a:gd name="T1" fmla="*/ 0 h 84"/>
              <a:gd name="T2" fmla="*/ 211693125 w 84"/>
              <a:gd name="T3" fmla="*/ 211693125 h 84"/>
              <a:gd name="T4" fmla="*/ 0 w 84"/>
              <a:gd name="T5" fmla="*/ 211693125 h 84"/>
              <a:gd name="T6" fmla="*/ 105846563 w 84"/>
              <a:gd name="T7" fmla="*/ 0 h 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" h="84">
                <a:moveTo>
                  <a:pt x="42" y="0"/>
                </a:moveTo>
                <a:lnTo>
                  <a:pt x="84" y="84"/>
                </a:lnTo>
                <a:lnTo>
                  <a:pt x="0" y="84"/>
                </a:lnTo>
                <a:lnTo>
                  <a:pt x="42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prstDash val="solid"/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6" name="Freeform 96"/>
          <p:cNvSpPr/>
          <p:nvPr/>
        </p:nvSpPr>
        <p:spPr bwMode="auto">
          <a:xfrm>
            <a:off x="7402286" y="4343987"/>
            <a:ext cx="133350" cy="133350"/>
          </a:xfrm>
          <a:custGeom>
            <a:avLst/>
            <a:gdLst>
              <a:gd name="T0" fmla="*/ 105846563 w 84"/>
              <a:gd name="T1" fmla="*/ 0 h 84"/>
              <a:gd name="T2" fmla="*/ 211693125 w 84"/>
              <a:gd name="T3" fmla="*/ 211693125 h 84"/>
              <a:gd name="T4" fmla="*/ 0 w 84"/>
              <a:gd name="T5" fmla="*/ 211693125 h 84"/>
              <a:gd name="T6" fmla="*/ 105846563 w 84"/>
              <a:gd name="T7" fmla="*/ 0 h 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" h="84">
                <a:moveTo>
                  <a:pt x="42" y="0"/>
                </a:moveTo>
                <a:lnTo>
                  <a:pt x="84" y="84"/>
                </a:lnTo>
                <a:lnTo>
                  <a:pt x="0" y="84"/>
                </a:lnTo>
                <a:lnTo>
                  <a:pt x="42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prstDash val="solid"/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7" name="Rectangle 97"/>
          <p:cNvSpPr>
            <a:spLocks noChangeArrowheads="1"/>
          </p:cNvSpPr>
          <p:nvPr/>
        </p:nvSpPr>
        <p:spPr bwMode="auto">
          <a:xfrm>
            <a:off x="3487511" y="5010737"/>
            <a:ext cx="327013" cy="276999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b="1">
                <a:solidFill>
                  <a:schemeClr val="tx1"/>
                </a:solidFill>
                <a:ea typeface="Arial Unicode MS" panose="020B0604020202020204" pitchFamily="50" charset="-127"/>
                <a:cs typeface="Arial Unicode MS" panose="020B0604020202020204" pitchFamily="50" charset="-127"/>
              </a:rPr>
              <a:t>0.0</a:t>
            </a:r>
            <a:endParaRPr lang="en-US" altLang="ja-JP" sz="4400" b="1">
              <a:solidFill>
                <a:schemeClr val="tx1"/>
              </a:solidFill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8" name="Rectangle 98"/>
          <p:cNvSpPr>
            <a:spLocks noChangeArrowheads="1"/>
          </p:cNvSpPr>
          <p:nvPr/>
        </p:nvSpPr>
        <p:spPr bwMode="auto">
          <a:xfrm>
            <a:off x="3487511" y="4048712"/>
            <a:ext cx="327013" cy="276999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b="1">
                <a:solidFill>
                  <a:schemeClr val="tx1"/>
                </a:solidFill>
                <a:ea typeface="Arial Unicode MS" panose="020B0604020202020204" pitchFamily="50" charset="-127"/>
                <a:cs typeface="Arial Unicode MS" panose="020B0604020202020204" pitchFamily="50" charset="-127"/>
              </a:rPr>
              <a:t>0.5</a:t>
            </a:r>
            <a:endParaRPr lang="en-US" altLang="ja-JP" sz="4400" b="1">
              <a:solidFill>
                <a:schemeClr val="tx1"/>
              </a:solidFill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9" name="Rectangle 99"/>
          <p:cNvSpPr>
            <a:spLocks noChangeArrowheads="1"/>
          </p:cNvSpPr>
          <p:nvPr/>
        </p:nvSpPr>
        <p:spPr bwMode="auto">
          <a:xfrm>
            <a:off x="3487511" y="3077162"/>
            <a:ext cx="327013" cy="276999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b="1">
                <a:solidFill>
                  <a:schemeClr val="tx1"/>
                </a:solidFill>
                <a:ea typeface="Arial Unicode MS" panose="020B0604020202020204" pitchFamily="50" charset="-127"/>
                <a:cs typeface="Arial Unicode MS" panose="020B0604020202020204" pitchFamily="50" charset="-127"/>
              </a:rPr>
              <a:t>1.0</a:t>
            </a:r>
            <a:endParaRPr lang="en-US" altLang="ja-JP" sz="4400" b="1">
              <a:solidFill>
                <a:schemeClr val="tx1"/>
              </a:solidFill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0" name="Rectangle 100"/>
          <p:cNvSpPr>
            <a:spLocks noChangeArrowheads="1"/>
          </p:cNvSpPr>
          <p:nvPr/>
        </p:nvSpPr>
        <p:spPr bwMode="auto">
          <a:xfrm>
            <a:off x="3487511" y="2115137"/>
            <a:ext cx="327013" cy="276999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b="1" dirty="0">
                <a:solidFill>
                  <a:schemeClr val="tx1"/>
                </a:solidFill>
                <a:ea typeface="Arial Unicode MS" panose="020B0604020202020204" pitchFamily="50" charset="-127"/>
                <a:cs typeface="Arial Unicode MS" panose="020B0604020202020204" pitchFamily="50" charset="-127"/>
              </a:rPr>
              <a:t>1.5</a:t>
            </a:r>
            <a:endParaRPr lang="en-US" altLang="ja-JP" sz="4400" b="1" dirty="0">
              <a:solidFill>
                <a:schemeClr val="tx1"/>
              </a:solidFill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1" name="Rectangle 101"/>
          <p:cNvSpPr>
            <a:spLocks noChangeArrowheads="1"/>
          </p:cNvSpPr>
          <p:nvPr/>
        </p:nvSpPr>
        <p:spPr bwMode="auto">
          <a:xfrm>
            <a:off x="4068536" y="5277437"/>
            <a:ext cx="169863" cy="3651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>
                <a:solidFill>
                  <a:schemeClr val="tx1"/>
                </a:solidFill>
                <a:ea typeface="Arial Unicode MS" panose="020B0604020202020204" pitchFamily="50" charset="-127"/>
                <a:cs typeface="Arial Unicode MS" panose="020B0604020202020204" pitchFamily="50" charset="-127"/>
              </a:rPr>
              <a:t>0</a:t>
            </a:r>
            <a:endParaRPr lang="en-US" altLang="ja-JP" sz="4400">
              <a:solidFill>
                <a:schemeClr val="tx1"/>
              </a:solidFill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2" name="Rectangle 102"/>
          <p:cNvSpPr>
            <a:spLocks noChangeArrowheads="1"/>
          </p:cNvSpPr>
          <p:nvPr/>
        </p:nvSpPr>
        <p:spPr bwMode="auto">
          <a:xfrm>
            <a:off x="4897211" y="5277437"/>
            <a:ext cx="169863" cy="3651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>
                <a:solidFill>
                  <a:schemeClr val="tx1"/>
                </a:solidFill>
                <a:ea typeface="Arial Unicode MS" panose="020B0604020202020204" pitchFamily="50" charset="-127"/>
                <a:cs typeface="Arial Unicode MS" panose="020B0604020202020204" pitchFamily="50" charset="-127"/>
              </a:rPr>
              <a:t>1</a:t>
            </a:r>
            <a:endParaRPr lang="en-US" altLang="ja-JP" sz="4400">
              <a:solidFill>
                <a:schemeClr val="tx1"/>
              </a:solidFill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3" name="Rectangle 103"/>
          <p:cNvSpPr>
            <a:spLocks noChangeArrowheads="1"/>
          </p:cNvSpPr>
          <p:nvPr/>
        </p:nvSpPr>
        <p:spPr bwMode="auto">
          <a:xfrm>
            <a:off x="5725886" y="5277437"/>
            <a:ext cx="169863" cy="3651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>
                <a:solidFill>
                  <a:schemeClr val="tx1"/>
                </a:solidFill>
                <a:ea typeface="Arial Unicode MS" panose="020B0604020202020204" pitchFamily="50" charset="-127"/>
                <a:cs typeface="Arial Unicode MS" panose="020B0604020202020204" pitchFamily="50" charset="-127"/>
              </a:rPr>
              <a:t>2</a:t>
            </a:r>
            <a:endParaRPr lang="en-US" altLang="ja-JP" sz="4400">
              <a:solidFill>
                <a:schemeClr val="tx1"/>
              </a:solidFill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4" name="Rectangle 104"/>
          <p:cNvSpPr>
            <a:spLocks noChangeArrowheads="1"/>
          </p:cNvSpPr>
          <p:nvPr/>
        </p:nvSpPr>
        <p:spPr bwMode="auto">
          <a:xfrm>
            <a:off x="6554561" y="5277437"/>
            <a:ext cx="169863" cy="3651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>
                <a:solidFill>
                  <a:schemeClr val="tx1"/>
                </a:solidFill>
                <a:ea typeface="Arial Unicode MS" panose="020B0604020202020204" pitchFamily="50" charset="-127"/>
                <a:cs typeface="Arial Unicode MS" panose="020B0604020202020204" pitchFamily="50" charset="-127"/>
              </a:rPr>
              <a:t>3</a:t>
            </a:r>
            <a:endParaRPr lang="en-US" altLang="ja-JP" sz="4400">
              <a:solidFill>
                <a:schemeClr val="tx1"/>
              </a:solidFill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5" name="Rectangle 105"/>
          <p:cNvSpPr>
            <a:spLocks noChangeArrowheads="1"/>
          </p:cNvSpPr>
          <p:nvPr/>
        </p:nvSpPr>
        <p:spPr bwMode="auto">
          <a:xfrm>
            <a:off x="7383236" y="5277437"/>
            <a:ext cx="169863" cy="3651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>
                <a:solidFill>
                  <a:schemeClr val="tx1"/>
                </a:solidFill>
                <a:ea typeface="Arial Unicode MS" panose="020B0604020202020204" pitchFamily="50" charset="-127"/>
                <a:cs typeface="Arial Unicode MS" panose="020B0604020202020204" pitchFamily="50" charset="-127"/>
              </a:rPr>
              <a:t>4</a:t>
            </a:r>
            <a:endParaRPr lang="en-US" altLang="ja-JP" sz="4400">
              <a:solidFill>
                <a:schemeClr val="tx1"/>
              </a:solidFill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6" name="Rectangle 106"/>
          <p:cNvSpPr>
            <a:spLocks noChangeArrowheads="1"/>
          </p:cNvSpPr>
          <p:nvPr/>
        </p:nvSpPr>
        <p:spPr bwMode="auto">
          <a:xfrm>
            <a:off x="8211911" y="5277437"/>
            <a:ext cx="169863" cy="3651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>
                <a:solidFill>
                  <a:schemeClr val="tx1"/>
                </a:solidFill>
                <a:ea typeface="Arial Unicode MS" panose="020B0604020202020204" pitchFamily="50" charset="-127"/>
                <a:cs typeface="Arial Unicode MS" panose="020B0604020202020204" pitchFamily="50" charset="-127"/>
              </a:rPr>
              <a:t>5</a:t>
            </a:r>
            <a:endParaRPr lang="en-US" altLang="ja-JP" sz="4400">
              <a:solidFill>
                <a:schemeClr val="tx1"/>
              </a:solidFill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7" name="Rectangle 107"/>
          <p:cNvSpPr>
            <a:spLocks noChangeArrowheads="1"/>
          </p:cNvSpPr>
          <p:nvPr/>
        </p:nvSpPr>
        <p:spPr bwMode="auto">
          <a:xfrm>
            <a:off x="5487761" y="5637800"/>
            <a:ext cx="1598194" cy="40011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600" b="1">
                <a:solidFill>
                  <a:schemeClr val="tx1"/>
                </a:solidFill>
                <a:ea typeface="Arial Unicode MS" panose="020B0604020202020204" pitchFamily="50" charset="-127"/>
                <a:cs typeface="Arial Unicode MS" panose="020B0604020202020204" pitchFamily="50" charset="-127"/>
              </a:rPr>
              <a:t>Delay (ps)</a:t>
            </a:r>
            <a:endParaRPr lang="en-US" altLang="ja-JP" sz="4400" b="1">
              <a:solidFill>
                <a:schemeClr val="tx1"/>
              </a:solidFill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8" name="Rectangle 110"/>
          <p:cNvSpPr>
            <a:spLocks noChangeArrowheads="1"/>
          </p:cNvSpPr>
          <p:nvPr/>
        </p:nvSpPr>
        <p:spPr bwMode="auto">
          <a:xfrm rot="-5400000">
            <a:off x="2054618" y="3679589"/>
            <a:ext cx="1992661" cy="40011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2600" b="1" dirty="0">
                <a:solidFill>
                  <a:schemeClr val="tx1"/>
                </a:solidFill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ja-JP" sz="2600" b="1" dirty="0">
                <a:solidFill>
                  <a:schemeClr val="tx1"/>
                </a:solidFill>
                <a:ea typeface="Arial Unicode MS" panose="020B0604020202020204" pitchFamily="50" charset="-127"/>
                <a:cs typeface="Arial Unicode MS" panose="020B0604020202020204" pitchFamily="50" charset="-127"/>
              </a:rPr>
              <a:t>Power (</a:t>
            </a:r>
            <a:r>
              <a:rPr lang="en-US" altLang="ja-JP" sz="2600" b="1" dirty="0">
                <a:solidFill>
                  <a:schemeClr val="tx1"/>
                </a:solidFill>
                <a:ea typeface="MS PGothic" pitchFamily="34" charset="-128"/>
                <a:cs typeface="Arial" panose="020B0604020202020204" pitchFamily="34" charset="0"/>
              </a:rPr>
              <a:t>µ</a:t>
            </a:r>
            <a:r>
              <a:rPr lang="en-US" altLang="ja-JP" sz="2600" b="1" dirty="0">
                <a:solidFill>
                  <a:schemeClr val="tx1"/>
                </a:solidFill>
                <a:ea typeface="Arial Unicode MS" panose="020B0604020202020204" pitchFamily="50" charset="-127"/>
                <a:cs typeface="Arial Unicode MS" panose="020B0604020202020204" pitchFamily="50" charset="-127"/>
              </a:rPr>
              <a:t>W)</a:t>
            </a:r>
            <a:endParaRPr lang="en-US" altLang="ja-JP" sz="4400" b="1" dirty="0">
              <a:solidFill>
                <a:schemeClr val="tx1"/>
              </a:solidFill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9" name="Line 111"/>
          <p:cNvSpPr>
            <a:spLocks noChangeShapeType="1"/>
          </p:cNvSpPr>
          <p:nvPr/>
        </p:nvSpPr>
        <p:spPr bwMode="auto">
          <a:xfrm>
            <a:off x="6487886" y="3327987"/>
            <a:ext cx="4381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0" name="Oval 112"/>
          <p:cNvSpPr>
            <a:spLocks noChangeArrowheads="1"/>
          </p:cNvSpPr>
          <p:nvPr/>
        </p:nvSpPr>
        <p:spPr bwMode="auto">
          <a:xfrm>
            <a:off x="6640286" y="3261312"/>
            <a:ext cx="133350" cy="13335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11" name="Rectangle 113"/>
          <p:cNvSpPr>
            <a:spLocks noChangeArrowheads="1"/>
          </p:cNvSpPr>
          <p:nvPr/>
        </p:nvSpPr>
        <p:spPr bwMode="auto">
          <a:xfrm>
            <a:off x="6992711" y="2391362"/>
            <a:ext cx="881652" cy="338554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chemeClr val="tx1"/>
                </a:solidFill>
                <a:ea typeface="Arial Unicode MS" panose="020B0604020202020204" pitchFamily="50" charset="-127"/>
                <a:cs typeface="Arial Unicode MS" panose="020B0604020202020204" pitchFamily="50" charset="-127"/>
              </a:rPr>
              <a:t>Case 1</a:t>
            </a:r>
            <a:endParaRPr lang="en-US" altLang="ja-JP" sz="4400" b="1">
              <a:solidFill>
                <a:schemeClr val="tx1"/>
              </a:solidFill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2" name="Line 114"/>
          <p:cNvSpPr>
            <a:spLocks noChangeShapeType="1"/>
          </p:cNvSpPr>
          <p:nvPr/>
        </p:nvSpPr>
        <p:spPr bwMode="auto">
          <a:xfrm>
            <a:off x="6487886" y="2934287"/>
            <a:ext cx="43815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3" name="Rectangle 115"/>
          <p:cNvSpPr>
            <a:spLocks noChangeArrowheads="1"/>
          </p:cNvSpPr>
          <p:nvPr/>
        </p:nvSpPr>
        <p:spPr bwMode="auto">
          <a:xfrm>
            <a:off x="6649811" y="2877137"/>
            <a:ext cx="114300" cy="1143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14" name="Rectangle 116"/>
          <p:cNvSpPr>
            <a:spLocks noChangeArrowheads="1"/>
          </p:cNvSpPr>
          <p:nvPr/>
        </p:nvSpPr>
        <p:spPr bwMode="auto">
          <a:xfrm>
            <a:off x="6992711" y="2772362"/>
            <a:ext cx="881652" cy="338554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chemeClr val="tx1"/>
                </a:solidFill>
                <a:ea typeface="Arial Unicode MS" panose="020B0604020202020204" pitchFamily="50" charset="-127"/>
                <a:cs typeface="Arial Unicode MS" panose="020B0604020202020204" pitchFamily="50" charset="-127"/>
              </a:rPr>
              <a:t>Case 2</a:t>
            </a:r>
            <a:endParaRPr lang="en-US" altLang="ja-JP" sz="4400" b="1">
              <a:solidFill>
                <a:schemeClr val="tx1"/>
              </a:solidFill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5" name="Rectangle 117"/>
          <p:cNvSpPr>
            <a:spLocks noChangeArrowheads="1"/>
          </p:cNvSpPr>
          <p:nvPr/>
        </p:nvSpPr>
        <p:spPr bwMode="auto">
          <a:xfrm>
            <a:off x="6489474" y="2537412"/>
            <a:ext cx="57150" cy="2857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16" name="Rectangle 118"/>
          <p:cNvSpPr>
            <a:spLocks noChangeArrowheads="1"/>
          </p:cNvSpPr>
          <p:nvPr/>
        </p:nvSpPr>
        <p:spPr bwMode="auto">
          <a:xfrm>
            <a:off x="6660924" y="2537412"/>
            <a:ext cx="57150" cy="2857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17" name="Rectangle 119"/>
          <p:cNvSpPr>
            <a:spLocks noChangeArrowheads="1"/>
          </p:cNvSpPr>
          <p:nvPr/>
        </p:nvSpPr>
        <p:spPr bwMode="auto">
          <a:xfrm>
            <a:off x="6832374" y="2537412"/>
            <a:ext cx="57150" cy="2857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18" name="Freeform 120"/>
          <p:cNvSpPr/>
          <p:nvPr/>
        </p:nvSpPr>
        <p:spPr bwMode="auto">
          <a:xfrm>
            <a:off x="6651399" y="2480262"/>
            <a:ext cx="133350" cy="133350"/>
          </a:xfrm>
          <a:custGeom>
            <a:avLst/>
            <a:gdLst>
              <a:gd name="T0" fmla="*/ 105846563 w 84"/>
              <a:gd name="T1" fmla="*/ 0 h 84"/>
              <a:gd name="T2" fmla="*/ 211693125 w 84"/>
              <a:gd name="T3" fmla="*/ 211693125 h 84"/>
              <a:gd name="T4" fmla="*/ 0 w 84"/>
              <a:gd name="T5" fmla="*/ 211693125 h 84"/>
              <a:gd name="T6" fmla="*/ 105846563 w 84"/>
              <a:gd name="T7" fmla="*/ 0 h 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" h="84">
                <a:moveTo>
                  <a:pt x="42" y="0"/>
                </a:moveTo>
                <a:lnTo>
                  <a:pt x="84" y="84"/>
                </a:lnTo>
                <a:lnTo>
                  <a:pt x="0" y="84"/>
                </a:lnTo>
                <a:lnTo>
                  <a:pt x="42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prstDash val="solid"/>
            <a:rou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9" name="Rectangle 121"/>
          <p:cNvSpPr>
            <a:spLocks noChangeArrowheads="1"/>
          </p:cNvSpPr>
          <p:nvPr/>
        </p:nvSpPr>
        <p:spPr bwMode="auto">
          <a:xfrm>
            <a:off x="6992711" y="3153362"/>
            <a:ext cx="881652" cy="338554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 dirty="0">
                <a:solidFill>
                  <a:schemeClr val="tx1"/>
                </a:solidFill>
                <a:ea typeface="Arial Unicode MS" panose="020B0604020202020204" pitchFamily="50" charset="-127"/>
                <a:cs typeface="Arial Unicode MS" panose="020B0604020202020204" pitchFamily="50" charset="-127"/>
              </a:rPr>
              <a:t>Case 3</a:t>
            </a:r>
            <a:endParaRPr lang="en-US" altLang="ja-JP" sz="4400" b="1" dirty="0">
              <a:solidFill>
                <a:schemeClr val="tx1"/>
              </a:solidFill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grpSp>
        <p:nvGrpSpPr>
          <p:cNvPr id="120" name="Group 123"/>
          <p:cNvGrpSpPr/>
          <p:nvPr/>
        </p:nvGrpSpPr>
        <p:grpSpPr bwMode="auto">
          <a:xfrm>
            <a:off x="4154261" y="2286587"/>
            <a:ext cx="4144963" cy="95250"/>
            <a:chOff x="1794" y="3234"/>
            <a:chExt cx="2611" cy="60"/>
          </a:xfrm>
        </p:grpSpPr>
        <p:sp>
          <p:nvSpPr>
            <p:cNvPr id="121" name="Line 124"/>
            <p:cNvSpPr>
              <a:spLocks noChangeShapeType="1"/>
            </p:cNvSpPr>
            <p:nvPr/>
          </p:nvSpPr>
          <p:spPr bwMode="auto">
            <a:xfrm flipV="1">
              <a:off x="1794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2" name="Line 125"/>
            <p:cNvSpPr>
              <a:spLocks noChangeShapeType="1"/>
            </p:cNvSpPr>
            <p:nvPr/>
          </p:nvSpPr>
          <p:spPr bwMode="auto">
            <a:xfrm flipV="1">
              <a:off x="2316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3" name="Line 126"/>
            <p:cNvSpPr>
              <a:spLocks noChangeShapeType="1"/>
            </p:cNvSpPr>
            <p:nvPr/>
          </p:nvSpPr>
          <p:spPr bwMode="auto">
            <a:xfrm flipV="1">
              <a:off x="2838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4" name="Line 127"/>
            <p:cNvSpPr>
              <a:spLocks noChangeShapeType="1"/>
            </p:cNvSpPr>
            <p:nvPr/>
          </p:nvSpPr>
          <p:spPr bwMode="auto">
            <a:xfrm flipV="1">
              <a:off x="3360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5" name="Line 128"/>
            <p:cNvSpPr>
              <a:spLocks noChangeShapeType="1"/>
            </p:cNvSpPr>
            <p:nvPr/>
          </p:nvSpPr>
          <p:spPr bwMode="auto">
            <a:xfrm flipV="1">
              <a:off x="3882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6" name="Line 129"/>
            <p:cNvSpPr>
              <a:spLocks noChangeShapeType="1"/>
            </p:cNvSpPr>
            <p:nvPr/>
          </p:nvSpPr>
          <p:spPr bwMode="auto">
            <a:xfrm flipV="1">
              <a:off x="4404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27" name="Group 131"/>
          <p:cNvGrpSpPr/>
          <p:nvPr/>
        </p:nvGrpSpPr>
        <p:grpSpPr bwMode="auto">
          <a:xfrm>
            <a:off x="8203974" y="2286587"/>
            <a:ext cx="95250" cy="2897188"/>
            <a:chOff x="1734" y="1410"/>
            <a:chExt cx="60" cy="1825"/>
          </a:xfrm>
        </p:grpSpPr>
        <p:sp>
          <p:nvSpPr>
            <p:cNvPr id="128" name="Line 132"/>
            <p:cNvSpPr>
              <a:spLocks noChangeShapeType="1"/>
            </p:cNvSpPr>
            <p:nvPr/>
          </p:nvSpPr>
          <p:spPr bwMode="auto">
            <a:xfrm>
              <a:off x="1746" y="3234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9" name="Line 133"/>
            <p:cNvSpPr>
              <a:spLocks noChangeShapeType="1"/>
            </p:cNvSpPr>
            <p:nvPr/>
          </p:nvSpPr>
          <p:spPr bwMode="auto">
            <a:xfrm>
              <a:off x="1746" y="3114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0" name="Line 134"/>
            <p:cNvSpPr>
              <a:spLocks noChangeShapeType="1"/>
            </p:cNvSpPr>
            <p:nvPr/>
          </p:nvSpPr>
          <p:spPr bwMode="auto">
            <a:xfrm>
              <a:off x="1746" y="2988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1" name="Line 135"/>
            <p:cNvSpPr>
              <a:spLocks noChangeShapeType="1"/>
            </p:cNvSpPr>
            <p:nvPr/>
          </p:nvSpPr>
          <p:spPr bwMode="auto">
            <a:xfrm>
              <a:off x="1746" y="2868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2" name="Line 136"/>
            <p:cNvSpPr>
              <a:spLocks noChangeShapeType="1"/>
            </p:cNvSpPr>
            <p:nvPr/>
          </p:nvSpPr>
          <p:spPr bwMode="auto">
            <a:xfrm>
              <a:off x="1746" y="2748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" name="Line 137"/>
            <p:cNvSpPr>
              <a:spLocks noChangeShapeType="1"/>
            </p:cNvSpPr>
            <p:nvPr/>
          </p:nvSpPr>
          <p:spPr bwMode="auto">
            <a:xfrm>
              <a:off x="1746" y="2628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" name="Line 138"/>
            <p:cNvSpPr>
              <a:spLocks noChangeShapeType="1"/>
            </p:cNvSpPr>
            <p:nvPr/>
          </p:nvSpPr>
          <p:spPr bwMode="auto">
            <a:xfrm>
              <a:off x="1746" y="2502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5" name="Line 139"/>
            <p:cNvSpPr>
              <a:spLocks noChangeShapeType="1"/>
            </p:cNvSpPr>
            <p:nvPr/>
          </p:nvSpPr>
          <p:spPr bwMode="auto">
            <a:xfrm>
              <a:off x="1746" y="2382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6" name="Line 140"/>
            <p:cNvSpPr>
              <a:spLocks noChangeShapeType="1"/>
            </p:cNvSpPr>
            <p:nvPr/>
          </p:nvSpPr>
          <p:spPr bwMode="auto">
            <a:xfrm>
              <a:off x="1746" y="2262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7" name="Line 141"/>
            <p:cNvSpPr>
              <a:spLocks noChangeShapeType="1"/>
            </p:cNvSpPr>
            <p:nvPr/>
          </p:nvSpPr>
          <p:spPr bwMode="auto">
            <a:xfrm>
              <a:off x="1746" y="2142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8" name="Line 142"/>
            <p:cNvSpPr>
              <a:spLocks noChangeShapeType="1"/>
            </p:cNvSpPr>
            <p:nvPr/>
          </p:nvSpPr>
          <p:spPr bwMode="auto">
            <a:xfrm>
              <a:off x="1746" y="2016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9" name="Line 143"/>
            <p:cNvSpPr>
              <a:spLocks noChangeShapeType="1"/>
            </p:cNvSpPr>
            <p:nvPr/>
          </p:nvSpPr>
          <p:spPr bwMode="auto">
            <a:xfrm>
              <a:off x="1746" y="1896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0" name="Line 144"/>
            <p:cNvSpPr>
              <a:spLocks noChangeShapeType="1"/>
            </p:cNvSpPr>
            <p:nvPr/>
          </p:nvSpPr>
          <p:spPr bwMode="auto">
            <a:xfrm>
              <a:off x="1746" y="1776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1" name="Line 145"/>
            <p:cNvSpPr>
              <a:spLocks noChangeShapeType="1"/>
            </p:cNvSpPr>
            <p:nvPr/>
          </p:nvSpPr>
          <p:spPr bwMode="auto">
            <a:xfrm>
              <a:off x="1746" y="1656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2" name="Line 146"/>
            <p:cNvSpPr>
              <a:spLocks noChangeShapeType="1"/>
            </p:cNvSpPr>
            <p:nvPr/>
          </p:nvSpPr>
          <p:spPr bwMode="auto">
            <a:xfrm>
              <a:off x="1746" y="1530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3" name="Line 147"/>
            <p:cNvSpPr>
              <a:spLocks noChangeShapeType="1"/>
            </p:cNvSpPr>
            <p:nvPr/>
          </p:nvSpPr>
          <p:spPr bwMode="auto">
            <a:xfrm>
              <a:off x="1746" y="1410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4" name="Line 148"/>
            <p:cNvSpPr>
              <a:spLocks noChangeShapeType="1"/>
            </p:cNvSpPr>
            <p:nvPr/>
          </p:nvSpPr>
          <p:spPr bwMode="auto">
            <a:xfrm>
              <a:off x="1734" y="3234"/>
              <a:ext cx="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5" name="Line 149"/>
            <p:cNvSpPr>
              <a:spLocks noChangeShapeType="1"/>
            </p:cNvSpPr>
            <p:nvPr/>
          </p:nvSpPr>
          <p:spPr bwMode="auto">
            <a:xfrm>
              <a:off x="1734" y="2628"/>
              <a:ext cx="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6" name="Line 150"/>
            <p:cNvSpPr>
              <a:spLocks noChangeShapeType="1"/>
            </p:cNvSpPr>
            <p:nvPr/>
          </p:nvSpPr>
          <p:spPr bwMode="auto">
            <a:xfrm>
              <a:off x="1734" y="2016"/>
              <a:ext cx="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7" name="Line 151"/>
            <p:cNvSpPr>
              <a:spLocks noChangeShapeType="1"/>
            </p:cNvSpPr>
            <p:nvPr/>
          </p:nvSpPr>
          <p:spPr bwMode="auto">
            <a:xfrm>
              <a:off x="1734" y="1410"/>
              <a:ext cx="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  <p:sp>
        <p:nvSpPr>
          <p:cNvPr id="3" name="11 CuadroTexto"/>
          <p:cNvSpPr txBox="1"/>
          <p:nvPr/>
        </p:nvSpPr>
        <p:spPr>
          <a:xfrm>
            <a:off x="330200" y="166829"/>
            <a:ext cx="54590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Example of a bad figure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108200" y="1339077"/>
            <a:ext cx="7772400" cy="4464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40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Fonts &amp; lines too small </a:t>
            </a:r>
            <a:endParaRPr lang="en-US" altLang="ja-JP" sz="240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algn="ctr"/>
            <a:r>
              <a:rPr lang="en-US" altLang="ja-JP" sz="240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Colors difficult to read</a:t>
            </a:r>
            <a:endParaRPr lang="en-US" altLang="ja-JP" sz="2400" dirty="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690938" y="2512363"/>
            <a:ext cx="4191000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  <p:sp>
        <p:nvSpPr>
          <p:cNvPr id="3" name="11 CuadroTexto"/>
          <p:cNvSpPr txBox="1"/>
          <p:nvPr/>
        </p:nvSpPr>
        <p:spPr>
          <a:xfrm>
            <a:off x="330200" y="166829"/>
            <a:ext cx="36245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Saving your file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282472"/>
            <a:ext cx="10847070" cy="4464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ja-JP" sz="2400" dirty="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r>
              <a:rPr lang="en-US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Save your file with the following format</a:t>
            </a:r>
            <a:endParaRPr lang="en-US" altLang="ja-JP" sz="2400" dirty="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lvl="1">
              <a:buFontTx/>
              <a:buNone/>
            </a:pPr>
            <a:r>
              <a:rPr lang="en-US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" AICAS2023_(Session Name)_(Paper No.)_(Presenter Name).pptx(.pdf)“</a:t>
            </a:r>
            <a:endParaRPr lang="en-US" altLang="ja-JP" sz="2400" dirty="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lvl="1">
              <a:buFontTx/>
              <a:buNone/>
            </a:pPr>
            <a:endParaRPr lang="en-US" altLang="ja-JP" sz="2400" dirty="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lvl="1">
              <a:buFontTx/>
              <a:buNone/>
            </a:pPr>
            <a:r>
              <a:rPr lang="en-US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e.g. AICAS2023_DCAS1_001_</a:t>
            </a:r>
            <a:r>
              <a:rPr lang="en-US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San Zhang.</a:t>
            </a:r>
            <a:r>
              <a:rPr lang="en-US" altLang="ko-KR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pptx</a:t>
            </a:r>
            <a:endParaRPr lang="en-US" altLang="ja-JP" sz="2400" dirty="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  <p:sp>
        <p:nvSpPr>
          <p:cNvPr id="3" name="11 CuadroTexto"/>
          <p:cNvSpPr txBox="1"/>
          <p:nvPr/>
        </p:nvSpPr>
        <p:spPr>
          <a:xfrm>
            <a:off x="330200" y="166829"/>
            <a:ext cx="649986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Uploading your presentation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282472"/>
            <a:ext cx="10847070" cy="4464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altLang="ko-KR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Please </a:t>
            </a:r>
            <a:r>
              <a:rPr lang="en-US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submit your slide file </a:t>
            </a:r>
            <a:r>
              <a:rPr lang="en-US" altLang="ko-KR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with your video file</a:t>
            </a:r>
            <a:endParaRPr lang="en-US" altLang="ko-KR" sz="2400" dirty="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Bring the slide file to the conference using a USB memory.</a:t>
            </a:r>
            <a:endParaRPr lang="en-US" altLang="ja-JP" sz="2400" dirty="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Read associated documents for important dates and our program.</a:t>
            </a:r>
            <a:endParaRPr lang="en-US" altLang="ja-JP" sz="2400" dirty="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1 CuadroTexto"/>
          <p:cNvSpPr txBox="1"/>
          <p:nvPr/>
        </p:nvSpPr>
        <p:spPr>
          <a:xfrm>
            <a:off x="330200" y="166829"/>
            <a:ext cx="36925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Video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 Guideline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6735" y="1038860"/>
            <a:ext cx="11483975" cy="51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CA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  <a:sym typeface="+mn-ea"/>
              </a:rPr>
              <a:t>•</a:t>
            </a:r>
            <a:r>
              <a:rPr lang="en-US" altLang="en-CA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  <a:sym typeface="+mn-ea"/>
              </a:rPr>
              <a:t> </a:t>
            </a:r>
            <a:r>
              <a:rPr lang="en-US" altLang="ko-KR" sz="2400" dirty="0">
                <a:effectLst/>
                <a:latin typeface="Arial Regular" panose="020B0604020202020204" charset="0"/>
                <a:ea typeface="Noto Sans Symbols"/>
                <a:cs typeface="Arial Regular" panose="020B0604020202020204" charset="0"/>
              </a:rPr>
              <a:t>Slide Format: 16:9</a:t>
            </a:r>
            <a:endParaRPr lang="en-US" altLang="ko-KR" sz="2400" dirty="0">
              <a:effectLst/>
              <a:latin typeface="Arial Regular" panose="020B0604020202020204" charset="0"/>
              <a:ea typeface="Noto Sans Symbols"/>
              <a:cs typeface="Arial Regular" panose="020B0604020202020204" charset="0"/>
            </a:endParaRP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CA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  <a:sym typeface="+mn-ea"/>
              </a:rPr>
              <a:t>•</a:t>
            </a:r>
            <a:r>
              <a:rPr lang="en-US" altLang="en-CA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  <a:sym typeface="+mn-ea"/>
              </a:rPr>
              <a:t> </a:t>
            </a:r>
            <a:r>
              <a:rPr lang="ko-KR" altLang="ko-KR" sz="2400" dirty="0" err="1">
                <a:effectLst/>
                <a:latin typeface="Arial Regular" panose="020B0604020202020204" charset="0"/>
                <a:ea typeface="Noto Sans Symbols"/>
                <a:cs typeface="Arial Regular" panose="020B0604020202020204" charset="0"/>
              </a:rPr>
              <a:t>Recommended</a:t>
            </a:r>
            <a:r>
              <a:rPr lang="ko-KR" altLang="ko-KR" sz="2400" dirty="0">
                <a:effectLst/>
                <a:latin typeface="Arial Regular" panose="020B0604020202020204" charset="0"/>
                <a:ea typeface="Noto Sans Symbols"/>
                <a:cs typeface="Arial Regular" panose="020B0604020202020204" charset="0"/>
              </a:rPr>
              <a:t> </a:t>
            </a:r>
            <a:r>
              <a:rPr lang="ko-KR" altLang="ko-KR" sz="2400" dirty="0" err="1">
                <a:effectLst/>
                <a:latin typeface="Arial Regular" panose="020B0604020202020204" charset="0"/>
                <a:ea typeface="Noto Sans Symbols"/>
                <a:cs typeface="Arial Regular" panose="020B0604020202020204" charset="0"/>
              </a:rPr>
              <a:t>Encoding</a:t>
            </a:r>
            <a:r>
              <a:rPr lang="ko-KR" altLang="ko-KR" sz="2400" dirty="0">
                <a:effectLst/>
                <a:latin typeface="Arial Regular" panose="020B0604020202020204" charset="0"/>
                <a:ea typeface="Noto Sans Symbols"/>
                <a:cs typeface="Arial Regular" panose="020B0604020202020204" charset="0"/>
              </a:rPr>
              <a:t> </a:t>
            </a:r>
            <a:r>
              <a:rPr lang="ko-KR" altLang="ko-KR" sz="2400" dirty="0" err="1">
                <a:effectLst/>
                <a:latin typeface="Arial Regular" panose="020B0604020202020204" charset="0"/>
                <a:ea typeface="Noto Sans Symbols"/>
                <a:cs typeface="Arial Regular" panose="020B0604020202020204" charset="0"/>
              </a:rPr>
              <a:t>Settings</a:t>
            </a:r>
            <a:r>
              <a:rPr lang="ko-KR" altLang="ko-KR" sz="2400" dirty="0">
                <a:effectLst/>
                <a:latin typeface="Arial Regular" panose="020B0604020202020204" charset="0"/>
                <a:ea typeface="Noto Sans Symbols"/>
                <a:cs typeface="Arial Regular" panose="020B0604020202020204" charset="0"/>
              </a:rPr>
              <a:t>:</a:t>
            </a:r>
            <a:endParaRPr lang="ko-KR" altLang="ko-KR" sz="2400" dirty="0">
              <a:effectLst/>
              <a:latin typeface="Arial Regular" panose="020B0604020202020204" charset="0"/>
              <a:ea typeface="Noto Sans Symbols"/>
              <a:cs typeface="Arial Regular" panose="020B060402020202020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Format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: MP4</a:t>
            </a:r>
            <a:endParaRPr lang="ko-KR" altLang="ko-KR" sz="2400" u="none" strike="noStrike" dirty="0">
              <a:effectLst/>
              <a:latin typeface="Arial Regular" panose="020B0604020202020204" charset="0"/>
              <a:ea typeface="Malgun Gothic" panose="020B0503020000020004" pitchFamily="50" charset="-127"/>
              <a:cs typeface="Arial Regular" panose="020B060402020202020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Compression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: H.264 (AAC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for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Audio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)</a:t>
            </a:r>
            <a:endParaRPr lang="ko-KR" altLang="ko-KR" sz="2400" u="none" strike="noStrike" dirty="0">
              <a:effectLst/>
              <a:latin typeface="Arial Regular" panose="020B0604020202020204" charset="0"/>
              <a:ea typeface="Malgun Gothic" panose="020B0503020000020004" pitchFamily="50" charset="-127"/>
              <a:cs typeface="Arial Regular" panose="020B060402020202020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Resolution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: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Minimum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height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of </a:t>
            </a:r>
            <a:r>
              <a:rPr lang="en-US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72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0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pixels</a:t>
            </a:r>
            <a:endParaRPr lang="ko-KR" altLang="ko-KR" sz="2400" u="none" strike="noStrike" dirty="0">
              <a:effectLst/>
              <a:latin typeface="Arial Regular" panose="020B0604020202020204" charset="0"/>
              <a:ea typeface="Malgun Gothic" panose="020B0503020000020004" pitchFamily="50" charset="-127"/>
              <a:cs typeface="Arial Regular" panose="020B060402020202020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Frame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Rate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: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Content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should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be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encoded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and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uploaded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in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the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same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frame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rate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it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was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recorded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.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Common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frame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rates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include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: 24, 25, 30, 48, 50, 60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fps</a:t>
            </a:r>
            <a:endParaRPr lang="ko-KR" altLang="ko-KR" sz="2400" u="none" strike="noStrike" dirty="0">
              <a:effectLst/>
              <a:latin typeface="Arial Regular" panose="020B0604020202020204" charset="0"/>
              <a:ea typeface="Malgun Gothic" panose="020B0503020000020004" pitchFamily="50" charset="-127"/>
              <a:cs typeface="Arial Regular" panose="020B060402020202020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Bitrate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: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Variable</a:t>
            </a:r>
            <a:endParaRPr lang="ko-KR" altLang="ko-KR" sz="2400" u="none" strike="noStrike" dirty="0">
              <a:effectLst/>
              <a:latin typeface="Arial Regular" panose="020B0604020202020204" charset="0"/>
              <a:ea typeface="Malgun Gothic" panose="020B0503020000020004" pitchFamily="50" charset="-127"/>
              <a:cs typeface="Arial Regular" panose="020B0604020202020204" charset="0"/>
            </a:endParaRPr>
          </a:p>
          <a:p>
            <a:pPr>
              <a:lnSpc>
                <a:spcPct val="115000"/>
              </a:lnSpc>
            </a:pPr>
            <a:r>
              <a:rPr lang="ko-KR" altLang="ko-KR" sz="2400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 </a:t>
            </a:r>
            <a:endParaRPr lang="ko-KR" altLang="ko-KR" sz="2400" dirty="0">
              <a:effectLst/>
              <a:latin typeface="Arial Regular" panose="020B0604020202020204" charset="0"/>
              <a:ea typeface="Malgun Gothic" panose="020B0503020000020004" pitchFamily="50" charset="-127"/>
              <a:cs typeface="Arial Regular" panose="020B0604020202020204" charset="0"/>
            </a:endParaRP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CA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  <a:sym typeface="+mn-ea"/>
              </a:rPr>
              <a:t>•</a:t>
            </a:r>
            <a:r>
              <a:rPr lang="en-US" altLang="en-CA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  <a:sym typeface="+mn-ea"/>
              </a:rPr>
              <a:t> </a:t>
            </a:r>
            <a:r>
              <a:rPr lang="ko-KR" altLang="ko-KR" sz="2400" dirty="0" err="1">
                <a:effectLst/>
                <a:latin typeface="Arial Regular" panose="020B0604020202020204" charset="0"/>
                <a:ea typeface="Noto Sans Symbols"/>
                <a:cs typeface="Arial Regular" panose="020B0604020202020204" charset="0"/>
              </a:rPr>
              <a:t>File</a:t>
            </a:r>
            <a:r>
              <a:rPr lang="ko-KR" altLang="ko-KR" sz="2400" dirty="0">
                <a:effectLst/>
                <a:latin typeface="Arial Regular" panose="020B0604020202020204" charset="0"/>
                <a:ea typeface="Noto Sans Symbols"/>
                <a:cs typeface="Arial Regular" panose="020B0604020202020204" charset="0"/>
              </a:rPr>
              <a:t> </a:t>
            </a:r>
            <a:r>
              <a:rPr lang="ko-KR" altLang="ko-KR" sz="2400" dirty="0" err="1">
                <a:effectLst/>
                <a:latin typeface="Arial Regular" panose="020B0604020202020204" charset="0"/>
                <a:ea typeface="Noto Sans Symbols"/>
                <a:cs typeface="Arial Regular" panose="020B0604020202020204" charset="0"/>
              </a:rPr>
              <a:t>Size</a:t>
            </a:r>
            <a:r>
              <a:rPr lang="ko-KR" altLang="ko-KR" sz="2400" dirty="0">
                <a:effectLst/>
                <a:latin typeface="Arial Regular" panose="020B0604020202020204" charset="0"/>
                <a:ea typeface="Noto Sans Symbols"/>
                <a:cs typeface="Arial Regular" panose="020B0604020202020204" charset="0"/>
              </a:rPr>
              <a:t>:</a:t>
            </a:r>
            <a:endParaRPr lang="ko-KR" altLang="ko-KR" sz="2400" dirty="0">
              <a:effectLst/>
              <a:latin typeface="Arial Regular" panose="020B0604020202020204" charset="0"/>
              <a:ea typeface="Noto Sans Symbols"/>
              <a:cs typeface="Arial Regular" panose="020B060402020202020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1</a:t>
            </a:r>
            <a:r>
              <a:rPr lang="en-US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2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minutes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: </a:t>
            </a:r>
            <a:r>
              <a:rPr lang="en-US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No more than 1GB</a:t>
            </a:r>
            <a:endParaRPr lang="ko-KR" altLang="ko-KR" sz="2400" u="none" strike="noStrike" dirty="0">
              <a:effectLst/>
              <a:latin typeface="Arial Regular" panose="020B0604020202020204" charset="0"/>
              <a:ea typeface="Malgun Gothic" panose="020B0503020000020004" pitchFamily="50" charset="-127"/>
              <a:cs typeface="Arial Regular" panose="020B0604020202020204" charset="0"/>
            </a:endParaRPr>
          </a:p>
          <a:p>
            <a:pPr lvl="0" indent="0">
              <a:lnSpc>
                <a:spcPct val="115000"/>
              </a:lnSpc>
              <a:buFont typeface="Symbol" panose="05050102010706020507" pitchFamily="18" charset="2"/>
              <a:buNone/>
            </a:pPr>
            <a:endParaRPr lang="ko-KR" altLang="ko-KR" sz="2400" u="none" strike="noStrike" dirty="0">
              <a:effectLst/>
              <a:latin typeface="Arial Regular" panose="020B0604020202020204" charset="0"/>
              <a:ea typeface="Malgun Gothic" panose="020B0503020000020004" pitchFamily="50" charset="-127"/>
              <a:cs typeface="Arial Regular" panose="020B0604020202020204" charset="0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1"/>
          <a:srcRect l="2461" t="6296"/>
          <a:stretch>
            <a:fillRect/>
          </a:stretch>
        </p:blipFill>
        <p:spPr>
          <a:xfrm>
            <a:off x="10279626" y="0"/>
            <a:ext cx="1906024" cy="110601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1 CuadroTexto"/>
          <p:cNvSpPr txBox="1"/>
          <p:nvPr/>
        </p:nvSpPr>
        <p:spPr>
          <a:xfrm>
            <a:off x="330200" y="166829"/>
            <a:ext cx="36925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Video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 Guideline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46780" y="1038559"/>
            <a:ext cx="11085739" cy="3911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CA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  <a:sym typeface="+mn-ea"/>
              </a:rPr>
              <a:t>•</a:t>
            </a:r>
            <a:r>
              <a:rPr lang="en-US" altLang="en-CA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  <a:sym typeface="+mn-ea"/>
              </a:rPr>
              <a:t> </a:t>
            </a:r>
            <a:r>
              <a:rPr lang="ko-KR" altLang="ko-KR" sz="2400" dirty="0" err="1">
                <a:effectLst/>
                <a:latin typeface="Arial Regular" panose="020B0604020202020204" charset="0"/>
                <a:ea typeface="Noto Sans Symbols"/>
                <a:cs typeface="Arial Regular" panose="020B0604020202020204" charset="0"/>
              </a:rPr>
              <a:t>File</a:t>
            </a:r>
            <a:r>
              <a:rPr lang="ko-KR" altLang="ko-KR" sz="2400" dirty="0">
                <a:effectLst/>
                <a:latin typeface="Arial Regular" panose="020B0604020202020204" charset="0"/>
                <a:ea typeface="Noto Sans Symbols"/>
                <a:cs typeface="Arial Regular" panose="020B0604020202020204" charset="0"/>
              </a:rPr>
              <a:t> </a:t>
            </a:r>
            <a:r>
              <a:rPr lang="ko-KR" altLang="ko-KR" sz="2400" dirty="0" err="1">
                <a:effectLst/>
                <a:latin typeface="Arial Regular" panose="020B0604020202020204" charset="0"/>
                <a:ea typeface="Noto Sans Symbols"/>
                <a:cs typeface="Arial Regular" panose="020B0604020202020204" charset="0"/>
              </a:rPr>
              <a:t>Naming</a:t>
            </a:r>
            <a:r>
              <a:rPr lang="ko-KR" altLang="ko-KR" sz="2400" dirty="0">
                <a:effectLst/>
                <a:latin typeface="Arial Regular" panose="020B0604020202020204" charset="0"/>
                <a:ea typeface="Noto Sans Symbols"/>
                <a:cs typeface="Arial Regular" panose="020B0604020202020204" charset="0"/>
              </a:rPr>
              <a:t> </a:t>
            </a:r>
            <a:r>
              <a:rPr lang="ko-KR" altLang="ko-KR" sz="2400" dirty="0" err="1">
                <a:effectLst/>
                <a:latin typeface="Arial Regular" panose="020B0604020202020204" charset="0"/>
                <a:ea typeface="Noto Sans Symbols"/>
                <a:cs typeface="Arial Regular" panose="020B0604020202020204" charset="0"/>
              </a:rPr>
              <a:t>Convention</a:t>
            </a:r>
            <a:r>
              <a:rPr lang="ko-KR" altLang="ko-KR" sz="2400" dirty="0">
                <a:effectLst/>
                <a:latin typeface="Arial Regular" panose="020B0604020202020204" charset="0"/>
                <a:ea typeface="Noto Sans Symbols"/>
                <a:cs typeface="Arial Regular" panose="020B0604020202020204" charset="0"/>
              </a:rPr>
              <a:t>:</a:t>
            </a:r>
            <a:endParaRPr lang="ko-KR" altLang="ko-KR" sz="2400" dirty="0">
              <a:effectLst/>
              <a:latin typeface="Arial Regular" panose="020B0604020202020204" charset="0"/>
              <a:ea typeface="Noto Sans Symbols"/>
              <a:cs typeface="Arial Regular" panose="020B060402020202020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Videos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should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be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named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“</a:t>
            </a:r>
            <a:r>
              <a:rPr lang="en-US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AI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CAS202</a:t>
            </a:r>
            <a:r>
              <a:rPr lang="en-US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3_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(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Session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</a:t>
            </a:r>
            <a:r>
              <a:rPr lang="ko-KR" altLang="ko-KR" sz="2400" u="none" strike="noStrike" dirty="0" err="1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Name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)</a:t>
            </a:r>
            <a:r>
              <a:rPr lang="en-US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_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(Paper ID#)</a:t>
            </a:r>
            <a:r>
              <a:rPr lang="en-US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_(Name)</a:t>
            </a:r>
            <a:r>
              <a:rPr lang="ko-KR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.mp4“</a:t>
            </a:r>
            <a:endParaRPr lang="en-US" altLang="ko-KR" sz="2400" u="none" strike="noStrike" dirty="0">
              <a:effectLst/>
              <a:latin typeface="Arial Regular" panose="020B0604020202020204" charset="0"/>
              <a:ea typeface="Malgun Gothic" panose="020B0503020000020004" pitchFamily="50" charset="-127"/>
              <a:cs typeface="Arial Regular" panose="020B0604020202020204" charset="0"/>
            </a:endParaRPr>
          </a:p>
          <a:p>
            <a:pPr lvl="1">
              <a:lnSpc>
                <a:spcPct val="115000"/>
              </a:lnSpc>
            </a:pPr>
            <a:r>
              <a:rPr lang="en-US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e.g. AICAS2023_DCAS1_001_San Zhang.</a:t>
            </a:r>
            <a:r>
              <a:rPr lang="en-US" altLang="ko-KR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mp4</a:t>
            </a:r>
            <a:endParaRPr lang="en-US" altLang="ko-KR" sz="2400" i="0" dirty="0">
              <a:solidFill>
                <a:srgbClr val="404040"/>
              </a:solidFill>
              <a:effectLst/>
              <a:latin typeface="Arial Regular" panose="020B0604020202020204" charset="0"/>
              <a:cs typeface="Arial Regular" panose="020B0604020202020204" charset="0"/>
            </a:endParaRPr>
          </a:p>
          <a:p>
            <a:pPr lvl="0">
              <a:lnSpc>
                <a:spcPct val="115000"/>
              </a:lnSpc>
            </a:pPr>
            <a:endParaRPr lang="en-US" altLang="ko-KR" sz="2400" dirty="0">
              <a:effectLst/>
              <a:latin typeface="Arial Regular" panose="020B0604020202020204" charset="0"/>
              <a:ea typeface="Noto Sans Symbols"/>
              <a:cs typeface="Arial Regular" panose="020B0604020202020204" charset="0"/>
            </a:endParaRP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CA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  <a:sym typeface="+mn-ea"/>
              </a:rPr>
              <a:t>•</a:t>
            </a:r>
            <a:r>
              <a:rPr lang="en-US" altLang="en-CA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  <a:sym typeface="+mn-ea"/>
              </a:rPr>
              <a:t> </a:t>
            </a:r>
            <a:r>
              <a:rPr lang="en-US" altLang="ko-KR" sz="2400" dirty="0">
                <a:effectLst/>
                <a:latin typeface="Arial Regular" panose="020B0604020202020204" charset="0"/>
                <a:ea typeface="Noto Sans Symbols"/>
                <a:cs typeface="Arial Regular" panose="020B0604020202020204" charset="0"/>
              </a:rPr>
              <a:t>Duration</a:t>
            </a:r>
            <a:endParaRPr lang="ko-KR" altLang="ko-KR" sz="2400" dirty="0">
              <a:effectLst/>
              <a:latin typeface="Arial Regular" panose="020B0604020202020204" charset="0"/>
              <a:ea typeface="Noto Sans Symbols"/>
              <a:cs typeface="Arial Regular" panose="020B060402020202020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US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Lecture: 12 min.</a:t>
            </a:r>
            <a:endParaRPr lang="en-US" altLang="ko-KR" sz="2400" u="none" strike="noStrike" dirty="0">
              <a:effectLst/>
              <a:latin typeface="Arial Regular" panose="020B0604020202020204" charset="0"/>
              <a:ea typeface="Malgun Gothic" panose="020B0503020000020004" pitchFamily="50" charset="-127"/>
              <a:cs typeface="Arial Regular" panose="020B060402020202020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US" altLang="ko-KR" sz="2400" u="none" strike="noStrike" dirty="0">
                <a:effectLst/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Note: The ab</a:t>
            </a:r>
            <a:r>
              <a:rPr lang="en-US" altLang="ko-KR" sz="2400" dirty="0"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ove Duration is for pre-recording your presentation video, </a:t>
            </a:r>
            <a:endParaRPr lang="en-US" altLang="ko-KR" sz="2400" dirty="0">
              <a:latin typeface="Arial Regular" panose="020B0604020202020204" charset="0"/>
              <a:ea typeface="Malgun Gothic" panose="020B0503020000020004" pitchFamily="50" charset="-127"/>
              <a:cs typeface="Arial Regular" panose="020B0604020202020204" charset="0"/>
            </a:endParaRPr>
          </a:p>
          <a:p>
            <a:pPr lvl="0" indent="0">
              <a:lnSpc>
                <a:spcPct val="115000"/>
              </a:lnSpc>
              <a:buFont typeface="Symbol" panose="05050102010706020507" pitchFamily="18" charset="2"/>
              <a:buNone/>
            </a:pPr>
            <a:r>
              <a:rPr lang="en-US" altLang="ko-KR" sz="2400" dirty="0">
                <a:latin typeface="Arial Regular" panose="020B0604020202020204" charset="0"/>
                <a:ea typeface="Malgun Gothic" panose="020B0503020000020004" pitchFamily="50" charset="-127"/>
                <a:cs typeface="Arial Regular" panose="020B0604020202020204" charset="0"/>
              </a:rPr>
              <a:t>    excluding the Q&amp;A time during the real-time presentation</a:t>
            </a:r>
            <a:endParaRPr lang="ko-KR" altLang="ko-KR" sz="2400" u="none" strike="noStrike" dirty="0">
              <a:effectLst/>
              <a:latin typeface="Arial Regular" panose="020B0604020202020204" charset="0"/>
              <a:ea typeface="Malgun Gothic" panose="020B0503020000020004" pitchFamily="50" charset="-127"/>
              <a:cs typeface="Arial Regular" panose="020B0604020202020204" charset="0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1"/>
          <a:srcRect l="2461" t="6296"/>
          <a:stretch>
            <a:fillRect/>
          </a:stretch>
        </p:blipFill>
        <p:spPr>
          <a:xfrm>
            <a:off x="10279626" y="0"/>
            <a:ext cx="1906024" cy="11060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  <p:sp>
        <p:nvSpPr>
          <p:cNvPr id="3" name="11 CuadroTexto"/>
          <p:cNvSpPr txBox="1"/>
          <p:nvPr/>
        </p:nvSpPr>
        <p:spPr>
          <a:xfrm>
            <a:off x="330200" y="166829"/>
            <a:ext cx="1595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Outline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282472"/>
            <a:ext cx="7772400" cy="4464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Background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Page setup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Fonts and colors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General guideline for good slides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Text and figures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Saving and bringing your file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  <p:sp>
        <p:nvSpPr>
          <p:cNvPr id="3" name="11 CuadroTexto"/>
          <p:cNvSpPr txBox="1"/>
          <p:nvPr/>
        </p:nvSpPr>
        <p:spPr>
          <a:xfrm>
            <a:off x="330200" y="166829"/>
            <a:ext cx="267335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Page setup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282472"/>
            <a:ext cx="10846800" cy="4464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Set up the slide for </a:t>
            </a:r>
            <a:r>
              <a:rPr lang="en-US" altLang="ko-KR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Wide screen(16:9).</a:t>
            </a:r>
            <a:endParaRPr lang="en-US" altLang="ko-KR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Do not use A4 or 35mm slide.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Take 5mm for top, bottom, right and left margins.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All pages should be in horizontal (landscape) format, not vertical.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No logos are permitted except on the title page.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Put page number in the bottom </a:t>
            </a:r>
            <a:r>
              <a:rPr lang="en-US" altLang="ko-KR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right</a:t>
            </a:r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.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  <p:sp>
        <p:nvSpPr>
          <p:cNvPr id="3" name="11 CuadroTexto"/>
          <p:cNvSpPr txBox="1"/>
          <p:nvPr/>
        </p:nvSpPr>
        <p:spPr>
          <a:xfrm>
            <a:off x="313055" y="166829"/>
            <a:ext cx="142811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Fonts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13055" y="1196975"/>
            <a:ext cx="11717020" cy="44646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Use </a:t>
            </a:r>
            <a:r>
              <a:rPr lang="en-US" altLang="ja-JP" sz="2400" u="sng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Arial or Helvetica font in bold type</a:t>
            </a:r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.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lvl="1" algn="l"/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Use sans-serif fonts. Don’t use serif fonts, which project poorly. 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marL="457200" lvl="1" indent="0" algn="l">
              <a:buNone/>
            </a:pPr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  ex. </a:t>
            </a:r>
            <a:r>
              <a:rPr lang="en-US" altLang="ja-JP" sz="2400" dirty="0">
                <a:solidFill>
                  <a:schemeClr val="tx1"/>
                </a:solidFill>
                <a:latin typeface="Times New Roman Regular" panose="02020603050405020304" charset="0"/>
                <a:ea typeface="Arial Unicode MS" panose="020B0604020202020204" pitchFamily="50" charset="-127"/>
                <a:cs typeface="Times New Roman Regular" panose="02020603050405020304" charset="0"/>
              </a:rPr>
              <a:t>Times New Roman, Century.</a:t>
            </a:r>
            <a:endParaRPr lang="en-US" altLang="ja-JP" sz="2400" dirty="0">
              <a:solidFill>
                <a:schemeClr val="tx1"/>
              </a:solidFill>
              <a:latin typeface="Times New Roman Regular" panose="02020603050405020304" charset="0"/>
              <a:ea typeface="Arial Unicode MS" panose="020B0604020202020204" pitchFamily="50" charset="-127"/>
              <a:cs typeface="Times New Roman Regular" panose="02020603050405020304" charset="0"/>
            </a:endParaRPr>
          </a:p>
          <a:p>
            <a:pPr lvl="1" algn="l"/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Use 24 points or larger.</a:t>
            </a:r>
            <a:endParaRPr lang="ja-JP" altLang="en-US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lvl="1" algn="l"/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Anything less than 20 points is too small (e.g. 18 point).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lvl="1" algn="l"/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Think about the audience watching your presentation from the back of a large   ballroom.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lvl="1" algn="l"/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You have to be innovative to limit and reconfigure the contents of a slide to         increase the font size.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>
                <a:solidFill>
                  <a:schemeClr val="tx2">
                    <a:lumMod val="75000"/>
                  </a:schemeClr>
                </a:solidFill>
              </a:rPr>
            </a:fld>
            <a:endParaRPr lang="ko-KR" altLang="en-US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11 CuadroTexto"/>
          <p:cNvSpPr txBox="1"/>
          <p:nvPr/>
        </p:nvSpPr>
        <p:spPr>
          <a:xfrm>
            <a:off x="330200" y="166829"/>
            <a:ext cx="16090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Colors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282472"/>
            <a:ext cx="10847070" cy="4464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r>
              <a:rPr lang="en-CA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•</a:t>
            </a:r>
            <a:r>
              <a:rPr lang="en-US" altLang="en-CA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 </a:t>
            </a:r>
            <a:r>
              <a:rPr lang="en-CA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All backgrounds must be </a:t>
            </a:r>
            <a:r>
              <a:rPr lang="en-CA" altLang="ja-JP" sz="2400" u="sng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white with no pattern. </a:t>
            </a:r>
            <a:endParaRPr lang="en-CA" altLang="ja-JP" sz="2400" u="sng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marL="0" indent="0" algn="l">
              <a:lnSpc>
                <a:spcPct val="90000"/>
              </a:lnSpc>
              <a:buNone/>
            </a:pPr>
            <a:r>
              <a:rPr lang="en-CA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  <a:sym typeface="+mn-ea"/>
              </a:rPr>
              <a:t>•</a:t>
            </a:r>
            <a:r>
              <a:rPr lang="en-US" altLang="en-CA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  <a:sym typeface="+mn-ea"/>
              </a:rPr>
              <a:t> </a:t>
            </a:r>
            <a:r>
              <a:rPr lang="en-CA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Basically text must be in </a:t>
            </a:r>
            <a:r>
              <a:rPr lang="en-CA" altLang="ja-JP" sz="2400" u="sng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black</a:t>
            </a:r>
            <a:r>
              <a:rPr lang="en-CA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.</a:t>
            </a:r>
            <a:endParaRPr lang="en-CA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marL="0" indent="0" algn="l">
              <a:lnSpc>
                <a:spcPct val="90000"/>
              </a:lnSpc>
              <a:buNone/>
            </a:pPr>
            <a:r>
              <a:rPr lang="en-CA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  <a:sym typeface="+mn-ea"/>
              </a:rPr>
              <a:t>•</a:t>
            </a:r>
            <a:r>
              <a:rPr lang="en-US" altLang="en-CA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  <a:sym typeface="+mn-ea"/>
              </a:rPr>
              <a:t> </a:t>
            </a:r>
            <a:r>
              <a:rPr lang="en-CA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Color may be used only when it adds clarity of the presentation.</a:t>
            </a:r>
            <a:endParaRPr lang="en-CA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marL="0" indent="0" algn="l">
              <a:lnSpc>
                <a:spcPct val="90000"/>
              </a:lnSpc>
              <a:buNone/>
            </a:pPr>
            <a:r>
              <a:rPr lang="en-CA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  <a:sym typeface="+mn-ea"/>
              </a:rPr>
              <a:t>•</a:t>
            </a:r>
            <a:r>
              <a:rPr lang="en-US" altLang="en-CA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  <a:sym typeface="+mn-ea"/>
              </a:rPr>
              <a:t> </a:t>
            </a:r>
            <a:r>
              <a:rPr lang="en-CA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Use colors with good contrast. </a:t>
            </a:r>
            <a:endParaRPr lang="en-CA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marL="0" indent="0" algn="l">
              <a:lnSpc>
                <a:spcPct val="90000"/>
              </a:lnSpc>
              <a:buNone/>
            </a:pPr>
            <a:r>
              <a:rPr lang="en-CA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  <a:sym typeface="+mn-ea"/>
              </a:rPr>
              <a:t>•</a:t>
            </a:r>
            <a:r>
              <a:rPr lang="en-US" altLang="en-CA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  <a:sym typeface="+mn-ea"/>
              </a:rPr>
              <a:t> </a:t>
            </a:r>
            <a:r>
              <a:rPr lang="en-CA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Reds and blues are OK.  Avoid yellows and light colors, except as a local</a:t>
            </a:r>
            <a:r>
              <a:rPr lang="en-US" altLang="en-CA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 </a:t>
            </a:r>
            <a:endParaRPr lang="en-US" altLang="en-CA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marL="0" indent="0" algn="l">
              <a:lnSpc>
                <a:spcPct val="90000"/>
              </a:lnSpc>
              <a:buNone/>
            </a:pPr>
            <a:r>
              <a:rPr lang="en-CA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background</a:t>
            </a:r>
            <a:r>
              <a:rPr lang="en-US" altLang="en-CA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 </a:t>
            </a:r>
            <a:r>
              <a:rPr lang="en-CA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in a boxed area.   </a:t>
            </a:r>
            <a:endParaRPr lang="en-CA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>
                <a:latin typeface="Times New Roman Regular" panose="02020603050405020304" charset="0"/>
                <a:cs typeface="Times New Roman Regular" panose="02020603050405020304" charset="0"/>
              </a:rPr>
            </a:fld>
            <a:endParaRPr lang="ko-KR" altLang="en-US" smtClean="0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  <p:sp>
        <p:nvSpPr>
          <p:cNvPr id="3" name="11 CuadroTexto"/>
          <p:cNvSpPr txBox="1"/>
          <p:nvPr/>
        </p:nvSpPr>
        <p:spPr>
          <a:xfrm>
            <a:off x="330200" y="166829"/>
            <a:ext cx="73609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Example: color and font choices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282472"/>
            <a:ext cx="6038850" cy="20122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ja-JP" sz="28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This text is clear and standard</a:t>
            </a:r>
            <a:endParaRPr lang="en-US" altLang="ja-JP" sz="28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marL="0" indent="0">
              <a:spcBef>
                <a:spcPct val="20000"/>
              </a:spcBef>
              <a:buNone/>
            </a:pPr>
            <a:r>
              <a:rPr lang="en-US" altLang="ja-JP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 </a:t>
            </a:r>
            <a:r>
              <a:rPr lang="en-US" altLang="ja-JP" sz="2800" b="0" dirty="0">
                <a:solidFill>
                  <a:schemeClr val="hlink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but if your font is too thin, it won’t be visible.</a:t>
            </a:r>
            <a:r>
              <a:rPr lang="en-US" altLang="ja-JP" sz="2800" b="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 </a:t>
            </a:r>
            <a:endParaRPr lang="en-US" altLang="ja-JP" sz="2800" b="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7156675" y="1282472"/>
            <a:ext cx="4187599" cy="92333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endParaRPr lang="en-US" altLang="ja-JP" b="1" dirty="0">
              <a:latin typeface="Times New Roman Regular" panose="02020603050405020304" charset="0"/>
              <a:ea typeface="MS PGothic" pitchFamily="34" charset="-128"/>
              <a:cs typeface="Times New Roman Regular" panose="02020603050405020304" charset="0"/>
            </a:endParaRPr>
          </a:p>
          <a:p>
            <a:r>
              <a:rPr lang="en-US" altLang="ja-JP" b="1" dirty="0">
                <a:latin typeface="Times New Roman Regular" panose="02020603050405020304" charset="0"/>
                <a:ea typeface="MS PGothic" pitchFamily="34" charset="-128"/>
                <a:cs typeface="Times New Roman Regular" panose="02020603050405020304" charset="0"/>
              </a:rPr>
              <a:t>This combination has good contrast.</a:t>
            </a:r>
            <a:endParaRPr lang="en-US" altLang="ja-JP" b="1" dirty="0">
              <a:latin typeface="Times New Roman Regular" panose="02020603050405020304" charset="0"/>
              <a:ea typeface="MS PGothic" pitchFamily="34" charset="-128"/>
              <a:cs typeface="Times New Roman Regular" panose="02020603050405020304" charset="0"/>
            </a:endParaRPr>
          </a:p>
          <a:p>
            <a:endParaRPr lang="en-US" altLang="ja-JP" b="1" dirty="0">
              <a:latin typeface="Times New Roman Regular" panose="02020603050405020304" charset="0"/>
              <a:ea typeface="MS PGothic" pitchFamily="34" charset="-128"/>
              <a:cs typeface="Times New Roman Regular" panose="0202060305040502030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1611995" y="3825611"/>
            <a:ext cx="3569606" cy="431800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ja-JP" sz="18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This 18-points text is too small.</a:t>
            </a:r>
            <a:r>
              <a:rPr lang="en-US" altLang="ja-JP" sz="1800" b="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 </a:t>
            </a:r>
            <a:endParaRPr lang="en-US" altLang="ja-JP" sz="1800" b="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156675" y="2967335"/>
            <a:ext cx="4187599" cy="120032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endParaRPr lang="en-US" altLang="ja-JP" b="1" dirty="0">
              <a:solidFill>
                <a:srgbClr val="002060"/>
              </a:solidFill>
              <a:latin typeface="Times New Roman Regular" panose="02020603050405020304" charset="0"/>
              <a:ea typeface="MS PGothic" pitchFamily="34" charset="-128"/>
              <a:cs typeface="Times New Roman Regular" panose="02020603050405020304" charset="0"/>
            </a:endParaRPr>
          </a:p>
          <a:p>
            <a:r>
              <a:rPr lang="en-US" altLang="ja-JP" b="1" dirty="0">
                <a:solidFill>
                  <a:srgbClr val="002060"/>
                </a:solidFill>
                <a:latin typeface="Times New Roman Regular" panose="02020603050405020304" charset="0"/>
                <a:ea typeface="MS PGothic" pitchFamily="34" charset="-128"/>
                <a:cs typeface="Times New Roman Regular" panose="02020603050405020304" charset="0"/>
              </a:rPr>
              <a:t>This combination will be impossible to see - no contrast.</a:t>
            </a:r>
            <a:endParaRPr lang="en-US" altLang="ja-JP" b="1" dirty="0">
              <a:solidFill>
                <a:srgbClr val="002060"/>
              </a:solidFill>
              <a:latin typeface="Times New Roman Regular" panose="02020603050405020304" charset="0"/>
              <a:ea typeface="MS PGothic" pitchFamily="34" charset="-128"/>
              <a:cs typeface="Times New Roman Regular" panose="02020603050405020304" charset="0"/>
            </a:endParaRPr>
          </a:p>
          <a:p>
            <a:endParaRPr lang="en-US" altLang="ja-JP" b="1" dirty="0">
              <a:solidFill>
                <a:srgbClr val="002060"/>
              </a:solidFill>
              <a:latin typeface="Times New Roman Regular" panose="02020603050405020304" charset="0"/>
              <a:ea typeface="MS PGothic" pitchFamily="34" charset="-128"/>
              <a:cs typeface="Times New Roman Regular" panose="02020603050405020304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156675" y="4652198"/>
            <a:ext cx="4187599" cy="1200329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endParaRPr lang="en-US" altLang="ja-JP" b="1" dirty="0">
              <a:solidFill>
                <a:srgbClr val="FF0000"/>
              </a:solidFill>
              <a:latin typeface="Times New Roman Regular" panose="02020603050405020304" charset="0"/>
              <a:ea typeface="MS PGothic" pitchFamily="34" charset="-128"/>
              <a:cs typeface="Times New Roman Regular" panose="02020603050405020304" charset="0"/>
            </a:endParaRPr>
          </a:p>
          <a:p>
            <a:r>
              <a:rPr lang="en-US" altLang="ja-JP" b="1" dirty="0">
                <a:solidFill>
                  <a:srgbClr val="FF0000"/>
                </a:solidFill>
                <a:latin typeface="Times New Roman Regular" panose="02020603050405020304" charset="0"/>
                <a:ea typeface="MS PGothic" pitchFamily="34" charset="-128"/>
                <a:cs typeface="Times New Roman Regular" panose="02020603050405020304" charset="0"/>
              </a:rPr>
              <a:t>This combination is not suitable for color-vision deficient people.</a:t>
            </a:r>
            <a:endParaRPr lang="en-US" altLang="ja-JP" b="1" dirty="0">
              <a:solidFill>
                <a:srgbClr val="FF0000"/>
              </a:solidFill>
              <a:latin typeface="Times New Roman Regular" panose="02020603050405020304" charset="0"/>
              <a:ea typeface="MS PGothic" pitchFamily="34" charset="-128"/>
              <a:cs typeface="Times New Roman Regular" panose="02020603050405020304" charset="0"/>
            </a:endParaRPr>
          </a:p>
          <a:p>
            <a:endParaRPr lang="en-US" altLang="ja-JP" b="1" dirty="0">
              <a:solidFill>
                <a:srgbClr val="FF0000"/>
              </a:solidFill>
              <a:latin typeface="Times New Roman Regular" panose="02020603050405020304" charset="0"/>
              <a:ea typeface="MS PGothic" pitchFamily="34" charset="-128"/>
              <a:cs typeface="Times New Roman Regular" panose="020206030504050203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  <p:sp>
        <p:nvSpPr>
          <p:cNvPr id="3" name="11 CuadroTexto"/>
          <p:cNvSpPr txBox="1"/>
          <p:nvPr/>
        </p:nvSpPr>
        <p:spPr>
          <a:xfrm>
            <a:off x="330200" y="166829"/>
            <a:ext cx="41001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General guideline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282472"/>
            <a:ext cx="10847070" cy="4464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Keep concepts as simple as possible.</a:t>
            </a:r>
            <a:endParaRPr lang="en-US" altLang="ja-JP" sz="2400" dirty="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algn="just"/>
            <a:r>
              <a:rPr lang="en-US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Limit each page to one main idea.</a:t>
            </a:r>
            <a:endParaRPr lang="en-US" altLang="ja-JP" sz="2400" dirty="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algn="just"/>
            <a:r>
              <a:rPr lang="en-US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Use several simple figures rather than one complex one.</a:t>
            </a:r>
            <a:endParaRPr lang="en-US" altLang="ja-JP" sz="2400" dirty="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algn="just"/>
            <a:r>
              <a:rPr lang="en-US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Make duplicate copies of a page if you plan to refer to it more than once.</a:t>
            </a:r>
            <a:endParaRPr lang="en-US" altLang="ja-JP" sz="2400" dirty="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algn="just"/>
            <a:r>
              <a:rPr lang="en-US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Do not plan to go back to a slide.</a:t>
            </a:r>
            <a:endParaRPr lang="en-US" altLang="ja-JP" sz="2400" dirty="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algn="just"/>
            <a:r>
              <a:rPr lang="en-US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Rehearse your talk aloud in front of colleagues.</a:t>
            </a:r>
            <a:endParaRPr lang="en-US" altLang="ja-JP" sz="2400" dirty="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  <p:sp>
        <p:nvSpPr>
          <p:cNvPr id="3" name="11 CuadroTexto"/>
          <p:cNvSpPr txBox="1"/>
          <p:nvPr/>
        </p:nvSpPr>
        <p:spPr>
          <a:xfrm>
            <a:off x="330200" y="166829"/>
            <a:ext cx="26504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Text slides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282472"/>
            <a:ext cx="10847070" cy="4464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Don’t use a lengthy sentence. Use a short phrase and a simple sentence.</a:t>
            </a:r>
            <a:endParaRPr lang="en-US" altLang="ja-JP" sz="2400" dirty="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marL="457200" lvl="1" indent="0" algn="just">
              <a:buNone/>
            </a:pPr>
            <a:r>
              <a:rPr lang="en-US" altLang="ko-KR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- </a:t>
            </a:r>
            <a:r>
              <a:rPr lang="en-US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Explain with sentences verbally but don’t write the sentences on a slide.</a:t>
            </a:r>
            <a:endParaRPr lang="en-US" altLang="ja-JP" sz="2400" dirty="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lvl="1" algn="just"/>
            <a:endParaRPr lang="en-US" altLang="ja-JP" sz="2400" dirty="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algn="just"/>
            <a:r>
              <a:rPr lang="en-US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Use no more than </a:t>
            </a:r>
            <a:r>
              <a:rPr lang="en-US" altLang="ko-KR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10</a:t>
            </a:r>
            <a:r>
              <a:rPr lang="en-US" altLang="ja-JP" sz="2400" dirty="0"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 lines of text per page.</a:t>
            </a:r>
            <a:endParaRPr lang="en-US" altLang="ja-JP" sz="2400" dirty="0"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</a:fld>
            <a:endParaRPr lang="ko-KR" altLang="en-US"/>
          </a:p>
        </p:txBody>
      </p:sp>
      <p:sp>
        <p:nvSpPr>
          <p:cNvPr id="3" name="11 CuadroTexto"/>
          <p:cNvSpPr txBox="1"/>
          <p:nvPr/>
        </p:nvSpPr>
        <p:spPr>
          <a:xfrm>
            <a:off x="330200" y="166829"/>
            <a:ext cx="43942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Graphs and figures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282472"/>
            <a:ext cx="10847070" cy="4464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Use a minimum line width of 2 points for all lines in drawings.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algn="just"/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algn="just"/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Fonts embedded in figures should also comply with a guideline for text.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algn="just"/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algn="just"/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Often, graphical data imported from other programs will have 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marL="0" indent="0" algn="just">
              <a:buNone/>
            </a:pPr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   small fonts &amp; thin lines.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  <a:p>
            <a:pPr marL="457200" lvl="1" indent="0" algn="just">
              <a:buNone/>
            </a:pPr>
            <a:r>
              <a:rPr lang="en-US" altLang="ko-KR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- </a:t>
            </a:r>
            <a:r>
              <a:rPr lang="en-US" altLang="ja-JP" sz="2400" dirty="0">
                <a:solidFill>
                  <a:schemeClr val="tx1"/>
                </a:solidFill>
                <a:latin typeface="Arial Regular" panose="020B0604020202020204" charset="0"/>
                <a:ea typeface="Arial Unicode MS" panose="020B0604020202020204" pitchFamily="50" charset="-127"/>
                <a:cs typeface="Arial Regular" panose="020B0604020202020204" charset="0"/>
              </a:rPr>
              <a:t>Completely redraw if you can’t fix this.</a:t>
            </a:r>
            <a:endParaRPr lang="en-US" altLang="ja-JP" sz="2400" dirty="0">
              <a:solidFill>
                <a:schemeClr val="tx1"/>
              </a:solidFill>
              <a:latin typeface="Arial Regular" panose="020B0604020202020204" charset="0"/>
              <a:ea typeface="Arial Unicode MS" panose="020B0604020202020204" pitchFamily="50" charset="-127"/>
              <a:cs typeface="Arial Regular" panose="020B060402020202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3569</Words>
  <Application>WPS 演示</Application>
  <PresentationFormat>와이드스크린</PresentationFormat>
  <Paragraphs>212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44" baseType="lpstr">
      <vt:lpstr>Arial</vt:lpstr>
      <vt:lpstr>宋体</vt:lpstr>
      <vt:lpstr>Wingdings</vt:lpstr>
      <vt:lpstr>Arial Black</vt:lpstr>
      <vt:lpstr>Arial Regular</vt:lpstr>
      <vt:lpstr>Arial Unicode MS</vt:lpstr>
      <vt:lpstr>Times New Roman Regular</vt:lpstr>
      <vt:lpstr>MS PGothic</vt:lpstr>
      <vt:lpstr>苹方-简</vt:lpstr>
      <vt:lpstr>굴림</vt:lpstr>
      <vt:lpstr>Noto Sans Symbols</vt:lpstr>
      <vt:lpstr>Thonburi</vt:lpstr>
      <vt:lpstr>Symbol</vt:lpstr>
      <vt:lpstr>Malgun Gothic</vt:lpstr>
      <vt:lpstr>Malgun Gothic</vt:lpstr>
      <vt:lpstr>Apple SD Gothic Neo</vt:lpstr>
      <vt:lpstr>微软雅黑</vt:lpstr>
      <vt:lpstr>汉仪旗黑</vt:lpstr>
      <vt:lpstr>Calibri</vt:lpstr>
      <vt:lpstr>Helvetica Neue</vt:lpstr>
      <vt:lpstr>汉仪书宋二KW</vt:lpstr>
      <vt:lpstr>等线</vt:lpstr>
      <vt:lpstr>汉仪中等线KW</vt:lpstr>
      <vt:lpstr>游ゴシック</vt:lpstr>
      <vt:lpstr>Kingsoft Sign</vt:lpstr>
      <vt:lpstr>宋体</vt:lpstr>
      <vt:lpstr>Arial Unicode MS</vt:lpstr>
      <vt:lpstr>Office 테마</vt:lpstr>
      <vt:lpstr>1_Office 테마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Inyoub Kim</dc:creator>
  <cp:lastModifiedBy>  Lilico </cp:lastModifiedBy>
  <cp:revision>22</cp:revision>
  <dcterms:created xsi:type="dcterms:W3CDTF">2023-05-16T12:33:48Z</dcterms:created>
  <dcterms:modified xsi:type="dcterms:W3CDTF">2023-05-16T12:33:48Z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3363C0EA7C21D5C415756364D9E8035F_43</vt:lpwstr>
  </property>
  <property fmtid="{D5CDD505-2E9C-101B-9397-08002B2CF9AE}" pid="3" name="KSOProductBuildVer">
    <vt:lpwstr>2052-5.2.1.7798</vt:lpwstr>
  </property>
</Properties>
</file>